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9" r:id="rId13"/>
    <p:sldId id="273" r:id="rId14"/>
    <p:sldId id="272" r:id="rId15"/>
  </p:sldIdLst>
  <p:sldSz cx="12192000" cy="6858000"/>
  <p:notesSz cx="6858000" cy="9144000"/>
  <p:embeddedFontLst>
    <p:embeddedFont>
      <p:font typeface="Open Sans" panose="020B0606030504020204" pitchFamily="34" charset="0"/>
      <p:regular r:id="rId17"/>
      <p:bold r:id="rId18"/>
      <p:italic r:id="rId19"/>
      <p:boldItalic r:id="rId20"/>
    </p:embeddedFont>
    <p:embeddedFont>
      <p:font typeface="Press Start 2P" panose="020B0604020202020204" charset="0"/>
      <p:regular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3" roundtripDataSignature="AMtx7miT9dGIQYxqKPVkZSdaw3fbqTW/d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97E09A-3BBE-4FD5-AE40-C8A100F13E3A}" v="26" dt="2025-06-18T13:00:03.9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8" d="100"/>
          <a:sy n="38" d="100"/>
        </p:scale>
        <p:origin x="44" y="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customschemas.google.com/relationships/presentationmetadata" Target="metadata"/><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A797E09A-3BBE-4FD5-AE40-C8A100F13E3A}"/>
    <pc:docChg chg="addSld delSld modSld">
      <pc:chgData name="Constantinos Tsouris" userId="28c59844-dd9a-4e5b-b44b-35d2a831d198" providerId="ADAL" clId="{A797E09A-3BBE-4FD5-AE40-C8A100F13E3A}" dt="2025-06-18T13:00:03.904" v="47"/>
      <pc:docMkLst>
        <pc:docMk/>
      </pc:docMkLst>
      <pc:sldChg chg="add del">
        <pc:chgData name="Constantinos Tsouris" userId="28c59844-dd9a-4e5b-b44b-35d2a831d198" providerId="ADAL" clId="{A797E09A-3BBE-4FD5-AE40-C8A100F13E3A}" dt="2025-06-18T13:00:03.904" v="47"/>
        <pc:sldMkLst>
          <pc:docMk/>
          <pc:sldMk cId="0" sldId="256"/>
        </pc:sldMkLst>
      </pc:sldChg>
      <pc:sldChg chg="modSp add del mod">
        <pc:chgData name="Constantinos Tsouris" userId="28c59844-dd9a-4e5b-b44b-35d2a831d198" providerId="ADAL" clId="{A797E09A-3BBE-4FD5-AE40-C8A100F13E3A}" dt="2025-06-18T13:00:03.904" v="47"/>
        <pc:sldMkLst>
          <pc:docMk/>
          <pc:sldMk cId="0" sldId="257"/>
        </pc:sldMkLst>
        <pc:spChg chg="mod">
          <ac:chgData name="Constantinos Tsouris" userId="28c59844-dd9a-4e5b-b44b-35d2a831d198" providerId="ADAL" clId="{A797E09A-3BBE-4FD5-AE40-C8A100F13E3A}" dt="2025-06-16T12:30:17.050" v="0" actId="14100"/>
          <ac:spMkLst>
            <pc:docMk/>
            <pc:sldMk cId="0" sldId="257"/>
            <ac:spMk id="92" creationId="{00000000-0000-0000-0000-000000000000}"/>
          </ac:spMkLst>
        </pc:spChg>
      </pc:sldChg>
      <pc:sldChg chg="add del">
        <pc:chgData name="Constantinos Tsouris" userId="28c59844-dd9a-4e5b-b44b-35d2a831d198" providerId="ADAL" clId="{A797E09A-3BBE-4FD5-AE40-C8A100F13E3A}" dt="2025-06-18T13:00:03.904" v="47"/>
        <pc:sldMkLst>
          <pc:docMk/>
          <pc:sldMk cId="0" sldId="258"/>
        </pc:sldMkLst>
      </pc:sldChg>
      <pc:sldChg chg="modSp mod">
        <pc:chgData name="Constantinos Tsouris" userId="28c59844-dd9a-4e5b-b44b-35d2a831d198" providerId="ADAL" clId="{A797E09A-3BBE-4FD5-AE40-C8A100F13E3A}" dt="2025-06-16T12:30:35.033" v="2" actId="404"/>
        <pc:sldMkLst>
          <pc:docMk/>
          <pc:sldMk cId="0" sldId="260"/>
        </pc:sldMkLst>
        <pc:spChg chg="mod">
          <ac:chgData name="Constantinos Tsouris" userId="28c59844-dd9a-4e5b-b44b-35d2a831d198" providerId="ADAL" clId="{A797E09A-3BBE-4FD5-AE40-C8A100F13E3A}" dt="2025-06-16T12:30:35.033" v="2" actId="404"/>
          <ac:spMkLst>
            <pc:docMk/>
            <pc:sldMk cId="0" sldId="260"/>
            <ac:spMk id="110" creationId="{00000000-0000-0000-0000-000000000000}"/>
          </ac:spMkLst>
        </pc:spChg>
      </pc:sldChg>
      <pc:sldChg chg="modSp mod">
        <pc:chgData name="Constantinos Tsouris" userId="28c59844-dd9a-4e5b-b44b-35d2a831d198" providerId="ADAL" clId="{A797E09A-3BBE-4FD5-AE40-C8A100F13E3A}" dt="2025-06-16T12:30:41.851" v="4" actId="404"/>
        <pc:sldMkLst>
          <pc:docMk/>
          <pc:sldMk cId="0" sldId="261"/>
        </pc:sldMkLst>
        <pc:spChg chg="mod">
          <ac:chgData name="Constantinos Tsouris" userId="28c59844-dd9a-4e5b-b44b-35d2a831d198" providerId="ADAL" clId="{A797E09A-3BBE-4FD5-AE40-C8A100F13E3A}" dt="2025-06-16T12:30:41.851" v="4" actId="404"/>
          <ac:spMkLst>
            <pc:docMk/>
            <pc:sldMk cId="0" sldId="261"/>
            <ac:spMk id="117" creationId="{00000000-0000-0000-0000-000000000000}"/>
          </ac:spMkLst>
        </pc:spChg>
      </pc:sldChg>
      <pc:sldChg chg="modSp mod">
        <pc:chgData name="Constantinos Tsouris" userId="28c59844-dd9a-4e5b-b44b-35d2a831d198" providerId="ADAL" clId="{A797E09A-3BBE-4FD5-AE40-C8A100F13E3A}" dt="2025-06-16T12:30:50.385" v="8" actId="403"/>
        <pc:sldMkLst>
          <pc:docMk/>
          <pc:sldMk cId="0" sldId="262"/>
        </pc:sldMkLst>
        <pc:spChg chg="mod">
          <ac:chgData name="Constantinos Tsouris" userId="28c59844-dd9a-4e5b-b44b-35d2a831d198" providerId="ADAL" clId="{A797E09A-3BBE-4FD5-AE40-C8A100F13E3A}" dt="2025-06-16T12:30:50.385" v="8" actId="403"/>
          <ac:spMkLst>
            <pc:docMk/>
            <pc:sldMk cId="0" sldId="262"/>
            <ac:spMk id="124" creationId="{00000000-0000-0000-0000-000000000000}"/>
          </ac:spMkLst>
        </pc:spChg>
      </pc:sldChg>
      <pc:sldChg chg="modSp mod">
        <pc:chgData name="Constantinos Tsouris" userId="28c59844-dd9a-4e5b-b44b-35d2a831d198" providerId="ADAL" clId="{A797E09A-3BBE-4FD5-AE40-C8A100F13E3A}" dt="2025-06-16T12:30:56.062" v="10" actId="404"/>
        <pc:sldMkLst>
          <pc:docMk/>
          <pc:sldMk cId="0" sldId="263"/>
        </pc:sldMkLst>
        <pc:spChg chg="mod">
          <ac:chgData name="Constantinos Tsouris" userId="28c59844-dd9a-4e5b-b44b-35d2a831d198" providerId="ADAL" clId="{A797E09A-3BBE-4FD5-AE40-C8A100F13E3A}" dt="2025-06-16T12:30:56.062" v="10" actId="404"/>
          <ac:spMkLst>
            <pc:docMk/>
            <pc:sldMk cId="0" sldId="263"/>
            <ac:spMk id="131" creationId="{00000000-0000-0000-0000-000000000000}"/>
          </ac:spMkLst>
        </pc:spChg>
      </pc:sldChg>
      <pc:sldChg chg="modSp mod">
        <pc:chgData name="Constantinos Tsouris" userId="28c59844-dd9a-4e5b-b44b-35d2a831d198" providerId="ADAL" clId="{A797E09A-3BBE-4FD5-AE40-C8A100F13E3A}" dt="2025-06-16T12:31:00.674" v="12" actId="404"/>
        <pc:sldMkLst>
          <pc:docMk/>
          <pc:sldMk cId="0" sldId="264"/>
        </pc:sldMkLst>
        <pc:spChg chg="mod">
          <ac:chgData name="Constantinos Tsouris" userId="28c59844-dd9a-4e5b-b44b-35d2a831d198" providerId="ADAL" clId="{A797E09A-3BBE-4FD5-AE40-C8A100F13E3A}" dt="2025-06-16T12:31:00.674" v="12" actId="404"/>
          <ac:spMkLst>
            <pc:docMk/>
            <pc:sldMk cId="0" sldId="264"/>
            <ac:spMk id="138" creationId="{00000000-0000-0000-0000-000000000000}"/>
          </ac:spMkLst>
        </pc:spChg>
      </pc:sldChg>
      <pc:sldChg chg="modSp mod">
        <pc:chgData name="Constantinos Tsouris" userId="28c59844-dd9a-4e5b-b44b-35d2a831d198" providerId="ADAL" clId="{A797E09A-3BBE-4FD5-AE40-C8A100F13E3A}" dt="2025-06-16T12:31:10.639" v="16" actId="403"/>
        <pc:sldMkLst>
          <pc:docMk/>
          <pc:sldMk cId="0" sldId="265"/>
        </pc:sldMkLst>
        <pc:spChg chg="mod">
          <ac:chgData name="Constantinos Tsouris" userId="28c59844-dd9a-4e5b-b44b-35d2a831d198" providerId="ADAL" clId="{A797E09A-3BBE-4FD5-AE40-C8A100F13E3A}" dt="2025-06-16T12:31:10.639" v="16" actId="403"/>
          <ac:spMkLst>
            <pc:docMk/>
            <pc:sldMk cId="0" sldId="265"/>
            <ac:spMk id="145" creationId="{00000000-0000-0000-0000-000000000000}"/>
          </ac:spMkLst>
        </pc:spChg>
      </pc:sldChg>
      <pc:sldChg chg="modSp mod">
        <pc:chgData name="Constantinos Tsouris" userId="28c59844-dd9a-4e5b-b44b-35d2a831d198" providerId="ADAL" clId="{A797E09A-3BBE-4FD5-AE40-C8A100F13E3A}" dt="2025-06-16T12:32:08.800" v="43" actId="20577"/>
        <pc:sldMkLst>
          <pc:docMk/>
          <pc:sldMk cId="0" sldId="266"/>
        </pc:sldMkLst>
        <pc:spChg chg="mod">
          <ac:chgData name="Constantinos Tsouris" userId="28c59844-dd9a-4e5b-b44b-35d2a831d198" providerId="ADAL" clId="{A797E09A-3BBE-4FD5-AE40-C8A100F13E3A}" dt="2025-06-16T12:31:16.371" v="19" actId="403"/>
          <ac:spMkLst>
            <pc:docMk/>
            <pc:sldMk cId="0" sldId="266"/>
            <ac:spMk id="154" creationId="{00000000-0000-0000-0000-000000000000}"/>
          </ac:spMkLst>
        </pc:spChg>
        <pc:graphicFrameChg chg="mod">
          <ac:chgData name="Constantinos Tsouris" userId="28c59844-dd9a-4e5b-b44b-35d2a831d198" providerId="ADAL" clId="{A797E09A-3BBE-4FD5-AE40-C8A100F13E3A}" dt="2025-06-16T12:32:08.800" v="43" actId="20577"/>
          <ac:graphicFrameMkLst>
            <pc:docMk/>
            <pc:sldMk cId="0" sldId="266"/>
            <ac:graphicFrameMk id="2" creationId="{80EF4A05-E925-BD46-8E18-B1737EC97E9C}"/>
          </ac:graphicFrameMkLst>
        </pc:graphicFrameChg>
      </pc:sldChg>
      <pc:sldChg chg="del">
        <pc:chgData name="Constantinos Tsouris" userId="28c59844-dd9a-4e5b-b44b-35d2a831d198" providerId="ADAL" clId="{A797E09A-3BBE-4FD5-AE40-C8A100F13E3A}" dt="2025-06-18T12:58:59.224" v="44" actId="47"/>
        <pc:sldMkLst>
          <pc:docMk/>
          <pc:sldMk cId="0" sldId="267"/>
        </pc:sldMkLst>
      </pc:sldChg>
      <pc:sldChg chg="del">
        <pc:chgData name="Constantinos Tsouris" userId="28c59844-dd9a-4e5b-b44b-35d2a831d198" providerId="ADAL" clId="{A797E09A-3BBE-4FD5-AE40-C8A100F13E3A}" dt="2025-06-18T12:58:59.224" v="44" actId="47"/>
        <pc:sldMkLst>
          <pc:docMk/>
          <pc:sldMk cId="0" sldId="268"/>
        </pc:sldMkLst>
      </pc:sldChg>
      <pc:sldChg chg="add">
        <pc:chgData name="Constantinos Tsouris" userId="28c59844-dd9a-4e5b-b44b-35d2a831d198" providerId="ADAL" clId="{A797E09A-3BBE-4FD5-AE40-C8A100F13E3A}" dt="2025-06-18T12:59:06.120" v="45"/>
        <pc:sldMkLst>
          <pc:docMk/>
          <pc:sldMk cId="0" sldId="272"/>
        </pc:sldMkLst>
      </pc:sldChg>
      <pc:sldChg chg="add">
        <pc:chgData name="Constantinos Tsouris" userId="28c59844-dd9a-4e5b-b44b-35d2a831d198" providerId="ADAL" clId="{A797E09A-3BBE-4FD5-AE40-C8A100F13E3A}" dt="2025-06-18T12:59:06.120" v="45"/>
        <pc:sldMkLst>
          <pc:docMk/>
          <pc:sldMk cId="2701279501" sldId="273"/>
        </pc:sldMkLst>
      </pc:sldChg>
      <pc:sldMasterChg chg="delSldLayout">
        <pc:chgData name="Constantinos Tsouris" userId="28c59844-dd9a-4e5b-b44b-35d2a831d198" providerId="ADAL" clId="{A797E09A-3BBE-4FD5-AE40-C8A100F13E3A}" dt="2025-06-18T12:59:57.002" v="46" actId="47"/>
        <pc:sldMasterMkLst>
          <pc:docMk/>
          <pc:sldMasterMk cId="0" sldId="2147483648"/>
        </pc:sldMasterMkLst>
        <pc:sldLayoutChg chg="del">
          <pc:chgData name="Constantinos Tsouris" userId="28c59844-dd9a-4e5b-b44b-35d2a831d198" providerId="ADAL" clId="{A797E09A-3BBE-4FD5-AE40-C8A100F13E3A}" dt="2025-06-18T12:59:57.002" v="46" actId="47"/>
          <pc:sldLayoutMkLst>
            <pc:docMk/>
            <pc:sldMasterMk cId="0" sldId="2147483648"/>
            <pc:sldLayoutMk cId="0" sldId="2147483649"/>
          </pc:sldLayoutMkLst>
        </pc:sldLayoutChg>
        <pc:sldLayoutChg chg="del">
          <pc:chgData name="Constantinos Tsouris" userId="28c59844-dd9a-4e5b-b44b-35d2a831d198" providerId="ADAL" clId="{A797E09A-3BBE-4FD5-AE40-C8A100F13E3A}" dt="2025-06-18T12:59:57.002" v="46" actId="47"/>
          <pc:sldLayoutMkLst>
            <pc:docMk/>
            <pc:sldMasterMk cId="0" sldId="2147483648"/>
            <pc:sldLayoutMk cId="0" sldId="2147483650"/>
          </pc:sldLayoutMkLst>
        </pc:sldLayoutChg>
        <pc:sldLayoutChg chg="del">
          <pc:chgData name="Constantinos Tsouris" userId="28c59844-dd9a-4e5b-b44b-35d2a831d198" providerId="ADAL" clId="{A797E09A-3BBE-4FD5-AE40-C8A100F13E3A}" dt="2025-06-18T12:58:59.224" v="44" actId="47"/>
          <pc:sldLayoutMkLst>
            <pc:docMk/>
            <pc:sldMasterMk cId="0" sldId="2147483648"/>
            <pc:sldLayoutMk cId="0" sldId="2147483655"/>
          </pc:sldLayoutMkLst>
        </pc:sldLayoutChg>
        <pc:sldLayoutChg chg="del">
          <pc:chgData name="Constantinos Tsouris" userId="28c59844-dd9a-4e5b-b44b-35d2a831d198" providerId="ADAL" clId="{A797E09A-3BBE-4FD5-AE40-C8A100F13E3A}" dt="2025-06-18T12:58:59.224" v="44"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0EC97C-E9C0-43CA-8A00-338C6BEA543A}"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en-GB"/>
        </a:p>
      </dgm:t>
    </dgm:pt>
    <dgm:pt modelId="{F1C862C2-9746-4C75-817B-E343D6528CFB}">
      <dgm:prSet phldrT="[Text]"/>
      <dgm:spPr/>
      <dgm:t>
        <a:bodyPr/>
        <a:lstStyle/>
        <a:p>
          <a:r>
            <a:rPr lang="el" dirty="0">
              <a:solidFill>
                <a:srgbClr val="616161"/>
              </a:solidFill>
            </a:rPr>
            <a:t>ΠΡΟΩΘΗΣΗ ΠΟΛΙΤΙΣΜΟΥ &amp; ΚΛΗΡΟΝΟΜΙΑΣ</a:t>
          </a:r>
          <a:endParaRPr lang="en-GB" dirty="0"/>
        </a:p>
      </dgm:t>
    </dgm:pt>
    <dgm:pt modelId="{B5CFCD6C-02DA-48D9-A893-6B8E5D648A8F}" type="parTrans" cxnId="{7CCE0FC2-F106-48D5-8DA6-E5331474097D}">
      <dgm:prSet/>
      <dgm:spPr/>
      <dgm:t>
        <a:bodyPr/>
        <a:lstStyle/>
        <a:p>
          <a:endParaRPr lang="en-GB"/>
        </a:p>
      </dgm:t>
    </dgm:pt>
    <dgm:pt modelId="{24C60408-26EB-4C76-B33F-5ADB9FE93B02}" type="sibTrans" cxnId="{7CCE0FC2-F106-48D5-8DA6-E5331474097D}">
      <dgm:prSet/>
      <dgm:spPr/>
      <dgm:t>
        <a:bodyPr/>
        <a:lstStyle/>
        <a:p>
          <a:endParaRPr lang="en-GB"/>
        </a:p>
      </dgm:t>
    </dgm:pt>
    <dgm:pt modelId="{B0AC65DC-C79B-4550-8F69-018AFB81C2C4}">
      <dgm:prSet phldrT="[Text]"/>
      <dgm:spPr/>
      <dgm:t>
        <a:bodyPr/>
        <a:lstStyle/>
        <a:p>
          <a:r>
            <a:rPr lang="el" dirty="0">
              <a:solidFill>
                <a:srgbClr val="616161"/>
              </a:solidFill>
            </a:rPr>
            <a:t>ΠΕΡΙΒΑΛΛΟΝ ΒΙΩΣΙΜΟΤΗΤΑ</a:t>
          </a:r>
          <a:endParaRPr lang="en-GB" dirty="0"/>
        </a:p>
      </dgm:t>
    </dgm:pt>
    <dgm:pt modelId="{0FFBE9BC-138C-41F3-BD21-299E35C3A390}" type="parTrans" cxnId="{41BC8C90-976E-4F08-8F74-D37C7C8EF1F8}">
      <dgm:prSet/>
      <dgm:spPr/>
      <dgm:t>
        <a:bodyPr/>
        <a:lstStyle/>
        <a:p>
          <a:endParaRPr lang="en-GB"/>
        </a:p>
      </dgm:t>
    </dgm:pt>
    <dgm:pt modelId="{F84FA980-5D31-48EE-9432-67C5E0245547}" type="sibTrans" cxnId="{41BC8C90-976E-4F08-8F74-D37C7C8EF1F8}">
      <dgm:prSet/>
      <dgm:spPr/>
      <dgm:t>
        <a:bodyPr/>
        <a:lstStyle/>
        <a:p>
          <a:endParaRPr lang="en-GB"/>
        </a:p>
      </dgm:t>
    </dgm:pt>
    <dgm:pt modelId="{94C0E3BF-421F-4B6E-B773-5ECA6CDB10C5}">
      <dgm:prSet phldrT="[Text]"/>
      <dgm:spPr/>
      <dgm:t>
        <a:bodyPr/>
        <a:lstStyle/>
        <a:p>
          <a:r>
            <a:rPr lang="el" dirty="0">
              <a:solidFill>
                <a:srgbClr val="616161"/>
              </a:solidFill>
            </a:rPr>
            <a:t>ΑΠΟΤΕΛΕΣΜΑΤΙΚΗ ΔΙΑΚΥΒΕΡΝΗΣΗ</a:t>
          </a:r>
          <a:endParaRPr lang="en-GB" dirty="0"/>
        </a:p>
      </dgm:t>
    </dgm:pt>
    <dgm:pt modelId="{1C21C2A6-206A-4D7F-8A57-427CFC2FA7B9}" type="parTrans" cxnId="{D89E8BC6-9B73-4E4A-8FD7-77A4CFFABDE4}">
      <dgm:prSet/>
      <dgm:spPr/>
      <dgm:t>
        <a:bodyPr/>
        <a:lstStyle/>
        <a:p>
          <a:endParaRPr lang="en-GB"/>
        </a:p>
      </dgm:t>
    </dgm:pt>
    <dgm:pt modelId="{3FE743E4-2576-43C8-A94D-87DD360B0377}" type="sibTrans" cxnId="{D89E8BC6-9B73-4E4A-8FD7-77A4CFFABDE4}">
      <dgm:prSet/>
      <dgm:spPr/>
      <dgm:t>
        <a:bodyPr/>
        <a:lstStyle/>
        <a:p>
          <a:endParaRPr lang="en-GB"/>
        </a:p>
      </dgm:t>
    </dgm:pt>
    <dgm:pt modelId="{C07828F0-6170-4128-ABE1-D40DC74AF43A}">
      <dgm:prSet phldrT="[Text]"/>
      <dgm:spPr/>
      <dgm:t>
        <a:bodyPr/>
        <a:lstStyle/>
        <a:p>
          <a:r>
            <a:rPr lang="el" dirty="0"/>
            <a:t>ΔΙΑΣΦΑΛΙΣΗ ΥΓΕΙΑΣ &amp; ΑΣΦΑΛΕΙΑΣ</a:t>
          </a:r>
        </a:p>
      </dgm:t>
    </dgm:pt>
    <dgm:pt modelId="{EA164ED9-5A91-43A1-80F9-9C995C7FC6D7}" type="parTrans" cxnId="{F0F10BA6-A0DB-4A13-9D2C-D45D409857E4}">
      <dgm:prSet/>
      <dgm:spPr/>
      <dgm:t>
        <a:bodyPr/>
        <a:lstStyle/>
        <a:p>
          <a:endParaRPr lang="en-GB"/>
        </a:p>
      </dgm:t>
    </dgm:pt>
    <dgm:pt modelId="{5EECF9C8-4A23-483D-961B-CA9F20FAF52D}" type="sibTrans" cxnId="{F0F10BA6-A0DB-4A13-9D2C-D45D409857E4}">
      <dgm:prSet/>
      <dgm:spPr/>
      <dgm:t>
        <a:bodyPr/>
        <a:lstStyle/>
        <a:p>
          <a:endParaRPr lang="en-GB"/>
        </a:p>
      </dgm:t>
    </dgm:pt>
    <dgm:pt modelId="{B7CBD1E6-5914-4691-AC1F-8EA401CB9E81}">
      <dgm:prSet phldrT="[Text]"/>
      <dgm:spPr/>
      <dgm:t>
        <a:bodyPr/>
        <a:lstStyle/>
        <a:p>
          <a:r>
            <a:rPr lang="el" dirty="0"/>
            <a:t>ΙΣΧΥΡΟ ΕΡΓΑΤΙΚΟ ΔΥΝΑΜΙΚΟ</a:t>
          </a:r>
        </a:p>
      </dgm:t>
    </dgm:pt>
    <dgm:pt modelId="{B9FBBE07-EB82-4C2C-8BE7-A3652953CE3F}" type="parTrans" cxnId="{50E1A6D3-FC2D-4C90-B71C-BAA13FE35468}">
      <dgm:prSet/>
      <dgm:spPr/>
      <dgm:t>
        <a:bodyPr/>
        <a:lstStyle/>
        <a:p>
          <a:endParaRPr lang="en-GB"/>
        </a:p>
      </dgm:t>
    </dgm:pt>
    <dgm:pt modelId="{0E0D4E9B-91BB-4CB7-8D26-CA567EEFACC1}" type="sibTrans" cxnId="{50E1A6D3-FC2D-4C90-B71C-BAA13FE35468}">
      <dgm:prSet/>
      <dgm:spPr/>
      <dgm:t>
        <a:bodyPr/>
        <a:lstStyle/>
        <a:p>
          <a:endParaRPr lang="en-GB"/>
        </a:p>
      </dgm:t>
    </dgm:pt>
    <dgm:pt modelId="{63A4AC33-F8C6-42BC-BE10-7AB179FF7E99}">
      <dgm:prSet phldrT="[Text]"/>
      <dgm:spPr/>
      <dgm:t>
        <a:bodyPr/>
        <a:lstStyle/>
        <a:p>
          <a:r>
            <a:rPr lang="el" dirty="0"/>
            <a:t>ΒΙΩΣΙΜΑ ΟΙΚΟΝΟΜΙΚΑ ΟΦΕΛΗ</a:t>
          </a:r>
        </a:p>
      </dgm:t>
    </dgm:pt>
    <dgm:pt modelId="{447C944D-4DE8-4E03-A778-3C158FD8565D}" type="parTrans" cxnId="{57AB0144-7103-4F52-8ADA-A703A0527EB8}">
      <dgm:prSet/>
      <dgm:spPr/>
      <dgm:t>
        <a:bodyPr/>
        <a:lstStyle/>
        <a:p>
          <a:endParaRPr lang="en-GB"/>
        </a:p>
      </dgm:t>
    </dgm:pt>
    <dgm:pt modelId="{135DBF73-F123-48AC-B5CF-78124EEDDA6A}" type="sibTrans" cxnId="{57AB0144-7103-4F52-8ADA-A703A0527EB8}">
      <dgm:prSet/>
      <dgm:spPr/>
      <dgm:t>
        <a:bodyPr/>
        <a:lstStyle/>
        <a:p>
          <a:endParaRPr lang="en-GB"/>
        </a:p>
      </dgm:t>
    </dgm:pt>
    <dgm:pt modelId="{27073B31-5015-4E76-80E5-D714EF622BA8}">
      <dgm:prSet phldrT="[Text]"/>
      <dgm:spPr/>
      <dgm:t>
        <a:bodyPr/>
        <a:lstStyle/>
        <a:p>
          <a:r>
            <a:rPr lang="el-GR" dirty="0"/>
            <a:t>ΠΡΟΩΘΗΣΗ </a:t>
          </a:r>
          <a:r>
            <a:rPr lang="el"/>
            <a:t> ΜΟΝΑΔΙΚΩΝ ΠΡΟΪΟΝΤΩΝ</a:t>
          </a:r>
          <a:endParaRPr lang="el" dirty="0"/>
        </a:p>
      </dgm:t>
    </dgm:pt>
    <dgm:pt modelId="{2ED18CBD-EBD0-4496-8704-26AB5D8C0507}" type="parTrans" cxnId="{B59A1496-DE9B-4449-A0EF-83F494928544}">
      <dgm:prSet/>
      <dgm:spPr/>
      <dgm:t>
        <a:bodyPr/>
        <a:lstStyle/>
        <a:p>
          <a:endParaRPr lang="en-GB"/>
        </a:p>
      </dgm:t>
    </dgm:pt>
    <dgm:pt modelId="{09A193DC-520F-4601-9242-29FAB70C8CA7}" type="sibTrans" cxnId="{B59A1496-DE9B-4449-A0EF-83F494928544}">
      <dgm:prSet/>
      <dgm:spPr/>
      <dgm:t>
        <a:bodyPr/>
        <a:lstStyle/>
        <a:p>
          <a:endParaRPr lang="en-GB"/>
        </a:p>
      </dgm:t>
    </dgm:pt>
    <dgm:pt modelId="{E89B64BB-63AB-4404-A558-EE5436E899EE}" type="pres">
      <dgm:prSet presAssocID="{B30EC97C-E9C0-43CA-8A00-338C6BEA543A}" presName="Name0" presStyleCnt="0">
        <dgm:presLayoutVars>
          <dgm:dir/>
          <dgm:resizeHandles val="exact"/>
        </dgm:presLayoutVars>
      </dgm:prSet>
      <dgm:spPr/>
    </dgm:pt>
    <dgm:pt modelId="{0A43DF1F-9528-4B8B-B341-2430C250A0AD}" type="pres">
      <dgm:prSet presAssocID="{F1C862C2-9746-4C75-817B-E343D6528CFB}" presName="Name5" presStyleLbl="vennNode1" presStyleIdx="0" presStyleCnt="7">
        <dgm:presLayoutVars>
          <dgm:bulletEnabled val="1"/>
        </dgm:presLayoutVars>
      </dgm:prSet>
      <dgm:spPr/>
    </dgm:pt>
    <dgm:pt modelId="{9E237650-3379-46FB-BF7E-37D1A8CA7108}" type="pres">
      <dgm:prSet presAssocID="{24C60408-26EB-4C76-B33F-5ADB9FE93B02}" presName="space" presStyleCnt="0"/>
      <dgm:spPr/>
    </dgm:pt>
    <dgm:pt modelId="{6FAA1B06-53FA-4F30-A5A7-2636A7AF2332}" type="pres">
      <dgm:prSet presAssocID="{B0AC65DC-C79B-4550-8F69-018AFB81C2C4}" presName="Name5" presStyleLbl="vennNode1" presStyleIdx="1" presStyleCnt="7">
        <dgm:presLayoutVars>
          <dgm:bulletEnabled val="1"/>
        </dgm:presLayoutVars>
      </dgm:prSet>
      <dgm:spPr/>
    </dgm:pt>
    <dgm:pt modelId="{7359153F-5AF2-4675-9A1C-7F0A389B3574}" type="pres">
      <dgm:prSet presAssocID="{F84FA980-5D31-48EE-9432-67C5E0245547}" presName="space" presStyleCnt="0"/>
      <dgm:spPr/>
    </dgm:pt>
    <dgm:pt modelId="{21EFD4B9-8AAB-4815-A87B-9ABAA55FA180}" type="pres">
      <dgm:prSet presAssocID="{94C0E3BF-421F-4B6E-B773-5ECA6CDB10C5}" presName="Name5" presStyleLbl="vennNode1" presStyleIdx="2" presStyleCnt="7">
        <dgm:presLayoutVars>
          <dgm:bulletEnabled val="1"/>
        </dgm:presLayoutVars>
      </dgm:prSet>
      <dgm:spPr/>
    </dgm:pt>
    <dgm:pt modelId="{F390486F-9DAB-4A5F-91DF-F70F844B6A6D}" type="pres">
      <dgm:prSet presAssocID="{3FE743E4-2576-43C8-A94D-87DD360B0377}" presName="space" presStyleCnt="0"/>
      <dgm:spPr/>
    </dgm:pt>
    <dgm:pt modelId="{1EEAC6FB-471F-4CDE-B969-247A4DA8E5DE}" type="pres">
      <dgm:prSet presAssocID="{B7CBD1E6-5914-4691-AC1F-8EA401CB9E81}" presName="Name5" presStyleLbl="vennNode1" presStyleIdx="3" presStyleCnt="7">
        <dgm:presLayoutVars>
          <dgm:bulletEnabled val="1"/>
        </dgm:presLayoutVars>
      </dgm:prSet>
      <dgm:spPr/>
    </dgm:pt>
    <dgm:pt modelId="{49B6D0AB-6957-481F-9956-BA487C875077}" type="pres">
      <dgm:prSet presAssocID="{0E0D4E9B-91BB-4CB7-8D26-CA567EEFACC1}" presName="space" presStyleCnt="0"/>
      <dgm:spPr/>
    </dgm:pt>
    <dgm:pt modelId="{2AB0B490-0B66-48C1-A138-D8EA8BCD1F54}" type="pres">
      <dgm:prSet presAssocID="{63A4AC33-F8C6-42BC-BE10-7AB179FF7E99}" presName="Name5" presStyleLbl="vennNode1" presStyleIdx="4" presStyleCnt="7">
        <dgm:presLayoutVars>
          <dgm:bulletEnabled val="1"/>
        </dgm:presLayoutVars>
      </dgm:prSet>
      <dgm:spPr/>
    </dgm:pt>
    <dgm:pt modelId="{239A8202-185B-4A3B-91B3-A5AAD6A379C3}" type="pres">
      <dgm:prSet presAssocID="{135DBF73-F123-48AC-B5CF-78124EEDDA6A}" presName="space" presStyleCnt="0"/>
      <dgm:spPr/>
    </dgm:pt>
    <dgm:pt modelId="{E8319FA5-4FDB-4B46-A53B-6D5232FBDB67}" type="pres">
      <dgm:prSet presAssocID="{27073B31-5015-4E76-80E5-D714EF622BA8}" presName="Name5" presStyleLbl="vennNode1" presStyleIdx="5" presStyleCnt="7">
        <dgm:presLayoutVars>
          <dgm:bulletEnabled val="1"/>
        </dgm:presLayoutVars>
      </dgm:prSet>
      <dgm:spPr/>
    </dgm:pt>
    <dgm:pt modelId="{17DCD235-FDEB-4FDE-A4BB-420328A0150B}" type="pres">
      <dgm:prSet presAssocID="{09A193DC-520F-4601-9242-29FAB70C8CA7}" presName="space" presStyleCnt="0"/>
      <dgm:spPr/>
    </dgm:pt>
    <dgm:pt modelId="{F319B2BE-C7D4-418A-9C10-DB698BB2BF64}" type="pres">
      <dgm:prSet presAssocID="{C07828F0-6170-4128-ABE1-D40DC74AF43A}" presName="Name5" presStyleLbl="vennNode1" presStyleIdx="6" presStyleCnt="7">
        <dgm:presLayoutVars>
          <dgm:bulletEnabled val="1"/>
        </dgm:presLayoutVars>
      </dgm:prSet>
      <dgm:spPr/>
    </dgm:pt>
  </dgm:ptLst>
  <dgm:cxnLst>
    <dgm:cxn modelId="{0B4E1C2E-D976-40DA-92A2-345B70D5448A}" type="presOf" srcId="{B0AC65DC-C79B-4550-8F69-018AFB81C2C4}" destId="{6FAA1B06-53FA-4F30-A5A7-2636A7AF2332}" srcOrd="0" destOrd="0" presId="urn:microsoft.com/office/officeart/2005/8/layout/venn3"/>
    <dgm:cxn modelId="{57AB0144-7103-4F52-8ADA-A703A0527EB8}" srcId="{B30EC97C-E9C0-43CA-8A00-338C6BEA543A}" destId="{63A4AC33-F8C6-42BC-BE10-7AB179FF7E99}" srcOrd="4" destOrd="0" parTransId="{447C944D-4DE8-4E03-A778-3C158FD8565D}" sibTransId="{135DBF73-F123-48AC-B5CF-78124EEDDA6A}"/>
    <dgm:cxn modelId="{269A6D56-91B8-4ADA-86E1-72667FA8673C}" type="presOf" srcId="{B7CBD1E6-5914-4691-AC1F-8EA401CB9E81}" destId="{1EEAC6FB-471F-4CDE-B969-247A4DA8E5DE}" srcOrd="0" destOrd="0" presId="urn:microsoft.com/office/officeart/2005/8/layout/venn3"/>
    <dgm:cxn modelId="{E1513159-568C-429C-9D64-33A137B864E7}" type="presOf" srcId="{94C0E3BF-421F-4B6E-B773-5ECA6CDB10C5}" destId="{21EFD4B9-8AAB-4815-A87B-9ABAA55FA180}" srcOrd="0" destOrd="0" presId="urn:microsoft.com/office/officeart/2005/8/layout/venn3"/>
    <dgm:cxn modelId="{2C7FAD8E-BAD8-4668-9048-BCCEBD5ED1F1}" type="presOf" srcId="{C07828F0-6170-4128-ABE1-D40DC74AF43A}" destId="{F319B2BE-C7D4-418A-9C10-DB698BB2BF64}" srcOrd="0" destOrd="0" presId="urn:microsoft.com/office/officeart/2005/8/layout/venn3"/>
    <dgm:cxn modelId="{41BC8C90-976E-4F08-8F74-D37C7C8EF1F8}" srcId="{B30EC97C-E9C0-43CA-8A00-338C6BEA543A}" destId="{B0AC65DC-C79B-4550-8F69-018AFB81C2C4}" srcOrd="1" destOrd="0" parTransId="{0FFBE9BC-138C-41F3-BD21-299E35C3A390}" sibTransId="{F84FA980-5D31-48EE-9432-67C5E0245547}"/>
    <dgm:cxn modelId="{79BD1791-0DAB-4592-AEF1-E0EBD7BF5199}" type="presOf" srcId="{B30EC97C-E9C0-43CA-8A00-338C6BEA543A}" destId="{E89B64BB-63AB-4404-A558-EE5436E899EE}" srcOrd="0" destOrd="0" presId="urn:microsoft.com/office/officeart/2005/8/layout/venn3"/>
    <dgm:cxn modelId="{B59A1496-DE9B-4449-A0EF-83F494928544}" srcId="{B30EC97C-E9C0-43CA-8A00-338C6BEA543A}" destId="{27073B31-5015-4E76-80E5-D714EF622BA8}" srcOrd="5" destOrd="0" parTransId="{2ED18CBD-EBD0-4496-8704-26AB5D8C0507}" sibTransId="{09A193DC-520F-4601-9242-29FAB70C8CA7}"/>
    <dgm:cxn modelId="{F0F10BA6-A0DB-4A13-9D2C-D45D409857E4}" srcId="{B30EC97C-E9C0-43CA-8A00-338C6BEA543A}" destId="{C07828F0-6170-4128-ABE1-D40DC74AF43A}" srcOrd="6" destOrd="0" parTransId="{EA164ED9-5A91-43A1-80F9-9C995C7FC6D7}" sibTransId="{5EECF9C8-4A23-483D-961B-CA9F20FAF52D}"/>
    <dgm:cxn modelId="{7CCE0FC2-F106-48D5-8DA6-E5331474097D}" srcId="{B30EC97C-E9C0-43CA-8A00-338C6BEA543A}" destId="{F1C862C2-9746-4C75-817B-E343D6528CFB}" srcOrd="0" destOrd="0" parTransId="{B5CFCD6C-02DA-48D9-A893-6B8E5D648A8F}" sibTransId="{24C60408-26EB-4C76-B33F-5ADB9FE93B02}"/>
    <dgm:cxn modelId="{D89E8BC6-9B73-4E4A-8FD7-77A4CFFABDE4}" srcId="{B30EC97C-E9C0-43CA-8A00-338C6BEA543A}" destId="{94C0E3BF-421F-4B6E-B773-5ECA6CDB10C5}" srcOrd="2" destOrd="0" parTransId="{1C21C2A6-206A-4D7F-8A57-427CFC2FA7B9}" sibTransId="{3FE743E4-2576-43C8-A94D-87DD360B0377}"/>
    <dgm:cxn modelId="{7E9815C9-E0F7-4340-8B3A-37D1B95EC0B9}" type="presOf" srcId="{F1C862C2-9746-4C75-817B-E343D6528CFB}" destId="{0A43DF1F-9528-4B8B-B341-2430C250A0AD}" srcOrd="0" destOrd="0" presId="urn:microsoft.com/office/officeart/2005/8/layout/venn3"/>
    <dgm:cxn modelId="{50E1A6D3-FC2D-4C90-B71C-BAA13FE35468}" srcId="{B30EC97C-E9C0-43CA-8A00-338C6BEA543A}" destId="{B7CBD1E6-5914-4691-AC1F-8EA401CB9E81}" srcOrd="3" destOrd="0" parTransId="{B9FBBE07-EB82-4C2C-8BE7-A3652953CE3F}" sibTransId="{0E0D4E9B-91BB-4CB7-8D26-CA567EEFACC1}"/>
    <dgm:cxn modelId="{A5522EDD-10CF-49BB-AAFB-60972282398A}" type="presOf" srcId="{63A4AC33-F8C6-42BC-BE10-7AB179FF7E99}" destId="{2AB0B490-0B66-48C1-A138-D8EA8BCD1F54}" srcOrd="0" destOrd="0" presId="urn:microsoft.com/office/officeart/2005/8/layout/venn3"/>
    <dgm:cxn modelId="{BE27D3FE-01DE-4126-920B-0AA33114EBB0}" type="presOf" srcId="{27073B31-5015-4E76-80E5-D714EF622BA8}" destId="{E8319FA5-4FDB-4B46-A53B-6D5232FBDB67}" srcOrd="0" destOrd="0" presId="urn:microsoft.com/office/officeart/2005/8/layout/venn3"/>
    <dgm:cxn modelId="{34D648DD-8DB0-493A-BB2C-84876E1A5A1C}" type="presParOf" srcId="{E89B64BB-63AB-4404-A558-EE5436E899EE}" destId="{0A43DF1F-9528-4B8B-B341-2430C250A0AD}" srcOrd="0" destOrd="0" presId="urn:microsoft.com/office/officeart/2005/8/layout/venn3"/>
    <dgm:cxn modelId="{53B3AC26-85B3-405F-B974-526C93CA21B8}" type="presParOf" srcId="{E89B64BB-63AB-4404-A558-EE5436E899EE}" destId="{9E237650-3379-46FB-BF7E-37D1A8CA7108}" srcOrd="1" destOrd="0" presId="urn:microsoft.com/office/officeart/2005/8/layout/venn3"/>
    <dgm:cxn modelId="{5BFC5A02-8E7F-4CE6-8F77-B79BFC16BE0B}" type="presParOf" srcId="{E89B64BB-63AB-4404-A558-EE5436E899EE}" destId="{6FAA1B06-53FA-4F30-A5A7-2636A7AF2332}" srcOrd="2" destOrd="0" presId="urn:microsoft.com/office/officeart/2005/8/layout/venn3"/>
    <dgm:cxn modelId="{71423F27-5BE8-4C25-89B0-18D828B08B96}" type="presParOf" srcId="{E89B64BB-63AB-4404-A558-EE5436E899EE}" destId="{7359153F-5AF2-4675-9A1C-7F0A389B3574}" srcOrd="3" destOrd="0" presId="urn:microsoft.com/office/officeart/2005/8/layout/venn3"/>
    <dgm:cxn modelId="{2BF7A24F-98A9-42BB-BFEC-588EA891DE05}" type="presParOf" srcId="{E89B64BB-63AB-4404-A558-EE5436E899EE}" destId="{21EFD4B9-8AAB-4815-A87B-9ABAA55FA180}" srcOrd="4" destOrd="0" presId="urn:microsoft.com/office/officeart/2005/8/layout/venn3"/>
    <dgm:cxn modelId="{CE621F5C-714D-43FA-B91B-EA2506105019}" type="presParOf" srcId="{E89B64BB-63AB-4404-A558-EE5436E899EE}" destId="{F390486F-9DAB-4A5F-91DF-F70F844B6A6D}" srcOrd="5" destOrd="0" presId="urn:microsoft.com/office/officeart/2005/8/layout/venn3"/>
    <dgm:cxn modelId="{F775C959-247E-4290-8F14-0752DF35D771}" type="presParOf" srcId="{E89B64BB-63AB-4404-A558-EE5436E899EE}" destId="{1EEAC6FB-471F-4CDE-B969-247A4DA8E5DE}" srcOrd="6" destOrd="0" presId="urn:microsoft.com/office/officeart/2005/8/layout/venn3"/>
    <dgm:cxn modelId="{D8B567F1-6D73-4BAC-89A2-C5B0FB9BCF78}" type="presParOf" srcId="{E89B64BB-63AB-4404-A558-EE5436E899EE}" destId="{49B6D0AB-6957-481F-9956-BA487C875077}" srcOrd="7" destOrd="0" presId="urn:microsoft.com/office/officeart/2005/8/layout/venn3"/>
    <dgm:cxn modelId="{17E85378-690F-4333-9BCB-CB1396C355F2}" type="presParOf" srcId="{E89B64BB-63AB-4404-A558-EE5436E899EE}" destId="{2AB0B490-0B66-48C1-A138-D8EA8BCD1F54}" srcOrd="8" destOrd="0" presId="urn:microsoft.com/office/officeart/2005/8/layout/venn3"/>
    <dgm:cxn modelId="{F519950D-E4E0-4D5C-B5AE-5FF9A8A5E675}" type="presParOf" srcId="{E89B64BB-63AB-4404-A558-EE5436E899EE}" destId="{239A8202-185B-4A3B-91B3-A5AAD6A379C3}" srcOrd="9" destOrd="0" presId="urn:microsoft.com/office/officeart/2005/8/layout/venn3"/>
    <dgm:cxn modelId="{9819BBF9-2C87-4235-96C1-A62EC7CA0A0D}" type="presParOf" srcId="{E89B64BB-63AB-4404-A558-EE5436E899EE}" destId="{E8319FA5-4FDB-4B46-A53B-6D5232FBDB67}" srcOrd="10" destOrd="0" presId="urn:microsoft.com/office/officeart/2005/8/layout/venn3"/>
    <dgm:cxn modelId="{405F240C-BA23-44AB-A5B8-43A16647D429}" type="presParOf" srcId="{E89B64BB-63AB-4404-A558-EE5436E899EE}" destId="{17DCD235-FDEB-4FDE-A4BB-420328A0150B}" srcOrd="11" destOrd="0" presId="urn:microsoft.com/office/officeart/2005/8/layout/venn3"/>
    <dgm:cxn modelId="{1E441361-6640-45AC-98DA-F56B5A142E25}" type="presParOf" srcId="{E89B64BB-63AB-4404-A558-EE5436E899EE}" destId="{F319B2BE-C7D4-418A-9C10-DB698BB2BF64}" srcOrd="12"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43DF1F-9528-4B8B-B341-2430C250A0AD}">
      <dsp:nvSpPr>
        <dsp:cNvPr id="0" name=""/>
        <dsp:cNvSpPr/>
      </dsp:nvSpPr>
      <dsp:spPr>
        <a:xfrm>
          <a:off x="1441" y="2185298"/>
          <a:ext cx="1696322" cy="169632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93354" tIns="10160" rIns="93354" bIns="10160" numCol="1" spcCol="1270" anchor="ctr" anchorCtr="0">
          <a:noAutofit/>
        </a:bodyPr>
        <a:lstStyle/>
        <a:p>
          <a:pPr marL="0" lvl="0" indent="0" algn="ctr" defTabSz="355600">
            <a:lnSpc>
              <a:spcPct val="90000"/>
            </a:lnSpc>
            <a:spcBef>
              <a:spcPct val="0"/>
            </a:spcBef>
            <a:spcAft>
              <a:spcPct val="35000"/>
            </a:spcAft>
            <a:buNone/>
          </a:pPr>
          <a:r>
            <a:rPr lang="el" sz="800" kern="1200" dirty="0">
              <a:solidFill>
                <a:srgbClr val="616161"/>
              </a:solidFill>
            </a:rPr>
            <a:t>ΠΡΟΩΘΗΣΗ ΠΟΛΙΤΙΣΜΟΥ &amp; ΚΛΗΡΟΝΟΜΙΑΣ</a:t>
          </a:r>
          <a:endParaRPr lang="en-GB" sz="800" kern="1200" dirty="0"/>
        </a:p>
      </dsp:txBody>
      <dsp:txXfrm>
        <a:off x="249862" y="2433719"/>
        <a:ext cx="1199480" cy="1199480"/>
      </dsp:txXfrm>
    </dsp:sp>
    <dsp:sp modelId="{6FAA1B06-53FA-4F30-A5A7-2636A7AF2332}">
      <dsp:nvSpPr>
        <dsp:cNvPr id="0" name=""/>
        <dsp:cNvSpPr/>
      </dsp:nvSpPr>
      <dsp:spPr>
        <a:xfrm>
          <a:off x="1358499" y="2185298"/>
          <a:ext cx="1696322" cy="169632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93354" tIns="10160" rIns="93354" bIns="10160" numCol="1" spcCol="1270" anchor="ctr" anchorCtr="0">
          <a:noAutofit/>
        </a:bodyPr>
        <a:lstStyle/>
        <a:p>
          <a:pPr marL="0" lvl="0" indent="0" algn="ctr" defTabSz="355600">
            <a:lnSpc>
              <a:spcPct val="90000"/>
            </a:lnSpc>
            <a:spcBef>
              <a:spcPct val="0"/>
            </a:spcBef>
            <a:spcAft>
              <a:spcPct val="35000"/>
            </a:spcAft>
            <a:buNone/>
          </a:pPr>
          <a:r>
            <a:rPr lang="el" sz="800" kern="1200" dirty="0">
              <a:solidFill>
                <a:srgbClr val="616161"/>
              </a:solidFill>
            </a:rPr>
            <a:t>ΠΕΡΙΒΑΛΛΟΝ ΒΙΩΣΙΜΟΤΗΤΑ</a:t>
          </a:r>
          <a:endParaRPr lang="en-GB" sz="800" kern="1200" dirty="0"/>
        </a:p>
      </dsp:txBody>
      <dsp:txXfrm>
        <a:off x="1606920" y="2433719"/>
        <a:ext cx="1199480" cy="1199480"/>
      </dsp:txXfrm>
    </dsp:sp>
    <dsp:sp modelId="{21EFD4B9-8AAB-4815-A87B-9ABAA55FA180}">
      <dsp:nvSpPr>
        <dsp:cNvPr id="0" name=""/>
        <dsp:cNvSpPr/>
      </dsp:nvSpPr>
      <dsp:spPr>
        <a:xfrm>
          <a:off x="2715557" y="2185298"/>
          <a:ext cx="1696322" cy="169632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93354" tIns="10160" rIns="93354" bIns="10160" numCol="1" spcCol="1270" anchor="ctr" anchorCtr="0">
          <a:noAutofit/>
        </a:bodyPr>
        <a:lstStyle/>
        <a:p>
          <a:pPr marL="0" lvl="0" indent="0" algn="ctr" defTabSz="355600">
            <a:lnSpc>
              <a:spcPct val="90000"/>
            </a:lnSpc>
            <a:spcBef>
              <a:spcPct val="0"/>
            </a:spcBef>
            <a:spcAft>
              <a:spcPct val="35000"/>
            </a:spcAft>
            <a:buNone/>
          </a:pPr>
          <a:r>
            <a:rPr lang="el" sz="800" kern="1200" dirty="0">
              <a:solidFill>
                <a:srgbClr val="616161"/>
              </a:solidFill>
            </a:rPr>
            <a:t>ΑΠΟΤΕΛΕΣΜΑΤΙΚΗ ΔΙΑΚΥΒΕΡΝΗΣΗ</a:t>
          </a:r>
          <a:endParaRPr lang="en-GB" sz="800" kern="1200" dirty="0"/>
        </a:p>
      </dsp:txBody>
      <dsp:txXfrm>
        <a:off x="2963978" y="2433719"/>
        <a:ext cx="1199480" cy="1199480"/>
      </dsp:txXfrm>
    </dsp:sp>
    <dsp:sp modelId="{1EEAC6FB-471F-4CDE-B969-247A4DA8E5DE}">
      <dsp:nvSpPr>
        <dsp:cNvPr id="0" name=""/>
        <dsp:cNvSpPr/>
      </dsp:nvSpPr>
      <dsp:spPr>
        <a:xfrm>
          <a:off x="4072614" y="2185298"/>
          <a:ext cx="1696322" cy="169632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93354" tIns="10160" rIns="93354" bIns="10160" numCol="1" spcCol="1270" anchor="ctr" anchorCtr="0">
          <a:noAutofit/>
        </a:bodyPr>
        <a:lstStyle/>
        <a:p>
          <a:pPr marL="0" lvl="0" indent="0" algn="ctr" defTabSz="355600">
            <a:lnSpc>
              <a:spcPct val="90000"/>
            </a:lnSpc>
            <a:spcBef>
              <a:spcPct val="0"/>
            </a:spcBef>
            <a:spcAft>
              <a:spcPct val="35000"/>
            </a:spcAft>
            <a:buNone/>
          </a:pPr>
          <a:r>
            <a:rPr lang="el" sz="800" kern="1200" dirty="0"/>
            <a:t>ΙΣΧΥΡΟ ΕΡΓΑΤΙΚΟ ΔΥΝΑΜΙΚΟ</a:t>
          </a:r>
        </a:p>
      </dsp:txBody>
      <dsp:txXfrm>
        <a:off x="4321035" y="2433719"/>
        <a:ext cx="1199480" cy="1199480"/>
      </dsp:txXfrm>
    </dsp:sp>
    <dsp:sp modelId="{2AB0B490-0B66-48C1-A138-D8EA8BCD1F54}">
      <dsp:nvSpPr>
        <dsp:cNvPr id="0" name=""/>
        <dsp:cNvSpPr/>
      </dsp:nvSpPr>
      <dsp:spPr>
        <a:xfrm>
          <a:off x="5429672" y="2185298"/>
          <a:ext cx="1696322" cy="169632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93354" tIns="10160" rIns="93354" bIns="10160" numCol="1" spcCol="1270" anchor="ctr" anchorCtr="0">
          <a:noAutofit/>
        </a:bodyPr>
        <a:lstStyle/>
        <a:p>
          <a:pPr marL="0" lvl="0" indent="0" algn="ctr" defTabSz="355600">
            <a:lnSpc>
              <a:spcPct val="90000"/>
            </a:lnSpc>
            <a:spcBef>
              <a:spcPct val="0"/>
            </a:spcBef>
            <a:spcAft>
              <a:spcPct val="35000"/>
            </a:spcAft>
            <a:buNone/>
          </a:pPr>
          <a:r>
            <a:rPr lang="el" sz="800" kern="1200" dirty="0"/>
            <a:t>ΒΙΩΣΙΜΑ ΟΙΚΟΝΟΜΙΚΑ ΟΦΕΛΗ</a:t>
          </a:r>
        </a:p>
      </dsp:txBody>
      <dsp:txXfrm>
        <a:off x="5678093" y="2433719"/>
        <a:ext cx="1199480" cy="1199480"/>
      </dsp:txXfrm>
    </dsp:sp>
    <dsp:sp modelId="{E8319FA5-4FDB-4B46-A53B-6D5232FBDB67}">
      <dsp:nvSpPr>
        <dsp:cNvPr id="0" name=""/>
        <dsp:cNvSpPr/>
      </dsp:nvSpPr>
      <dsp:spPr>
        <a:xfrm>
          <a:off x="6786730" y="2185298"/>
          <a:ext cx="1696322" cy="169632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93354" tIns="10160" rIns="93354" bIns="10160" numCol="1" spcCol="1270" anchor="ctr" anchorCtr="0">
          <a:noAutofit/>
        </a:bodyPr>
        <a:lstStyle/>
        <a:p>
          <a:pPr marL="0" lvl="0" indent="0" algn="ctr" defTabSz="355600">
            <a:lnSpc>
              <a:spcPct val="90000"/>
            </a:lnSpc>
            <a:spcBef>
              <a:spcPct val="0"/>
            </a:spcBef>
            <a:spcAft>
              <a:spcPct val="35000"/>
            </a:spcAft>
            <a:buNone/>
          </a:pPr>
          <a:r>
            <a:rPr lang="el-GR" sz="800" kern="1200" dirty="0"/>
            <a:t>ΠΡΟΩΘΗΣΗ </a:t>
          </a:r>
          <a:r>
            <a:rPr lang="el" sz="800" kern="1200"/>
            <a:t> ΜΟΝΑΔΙΚΩΝ ΠΡΟΪΟΝΤΩΝ</a:t>
          </a:r>
          <a:endParaRPr lang="el" sz="800" kern="1200" dirty="0"/>
        </a:p>
      </dsp:txBody>
      <dsp:txXfrm>
        <a:off x="7035151" y="2433719"/>
        <a:ext cx="1199480" cy="1199480"/>
      </dsp:txXfrm>
    </dsp:sp>
    <dsp:sp modelId="{F319B2BE-C7D4-418A-9C10-DB698BB2BF64}">
      <dsp:nvSpPr>
        <dsp:cNvPr id="0" name=""/>
        <dsp:cNvSpPr/>
      </dsp:nvSpPr>
      <dsp:spPr>
        <a:xfrm>
          <a:off x="8143788" y="2185298"/>
          <a:ext cx="1696322" cy="169632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93354" tIns="10160" rIns="93354" bIns="10160" numCol="1" spcCol="1270" anchor="ctr" anchorCtr="0">
          <a:noAutofit/>
        </a:bodyPr>
        <a:lstStyle/>
        <a:p>
          <a:pPr marL="0" lvl="0" indent="0" algn="ctr" defTabSz="355600">
            <a:lnSpc>
              <a:spcPct val="90000"/>
            </a:lnSpc>
            <a:spcBef>
              <a:spcPct val="0"/>
            </a:spcBef>
            <a:spcAft>
              <a:spcPct val="35000"/>
            </a:spcAft>
            <a:buNone/>
          </a:pPr>
          <a:r>
            <a:rPr lang="el" sz="800" kern="1200" dirty="0"/>
            <a:t>ΔΙΑΣΦΑΛΙΣΗ ΥΓΕΙΑΣ &amp; ΑΣΦΑΛΕΙΑΣ</a:t>
          </a:r>
        </a:p>
      </dsp:txBody>
      <dsp:txXfrm>
        <a:off x="8392209" y="2433719"/>
        <a:ext cx="1199480" cy="1199480"/>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08c620f46d_0_3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3" name="Google Shape;143;g308c620f46d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2d3f02dfa9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 name="Google Shape;150;g2d3f02dfa91_0_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a:extLst>
            <a:ext uri="{FF2B5EF4-FFF2-40B4-BE49-F238E27FC236}">
              <a16:creationId xmlns:a16="http://schemas.microsoft.com/office/drawing/2014/main" id="{328C5EF2-64F0-FDD3-F198-B82034DFC6AC}"/>
            </a:ext>
          </a:extLst>
        </p:cNvPr>
        <p:cNvGrpSpPr/>
        <p:nvPr/>
      </p:nvGrpSpPr>
      <p:grpSpPr>
        <a:xfrm>
          <a:off x="0" y="0"/>
          <a:ext cx="0" cy="0"/>
          <a:chOff x="0" y="0"/>
          <a:chExt cx="0" cy="0"/>
        </a:xfrm>
      </p:grpSpPr>
      <p:sp>
        <p:nvSpPr>
          <p:cNvPr id="149" name="Google Shape;149;g2d3f02dfa91_0_15:notes">
            <a:extLst>
              <a:ext uri="{FF2B5EF4-FFF2-40B4-BE49-F238E27FC236}">
                <a16:creationId xmlns:a16="http://schemas.microsoft.com/office/drawing/2014/main" id="{999AB756-F481-2EA2-D5E4-5CEF50CD1BB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0" name="Google Shape;150;g2d3f02dfa91_0_15:notes">
            <a:extLst>
              <a:ext uri="{FF2B5EF4-FFF2-40B4-BE49-F238E27FC236}">
                <a16:creationId xmlns:a16="http://schemas.microsoft.com/office/drawing/2014/main" id="{C7E0130B-06F2-76F3-1DA8-9B35A95BC57C}"/>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296735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 name="Google Shape;10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08c620f46d_0_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308c620f4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08c620f46d_0_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g308c620f46d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08c620f46d_0_1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g308c620f46d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308c620f46d_0_2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6" name="Google Shape;136;g308c620f46d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645156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5.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9.png"/><Relationship Id="rId11" Type="http://schemas.openxmlformats.org/officeDocument/2006/relationships/image" Target="../media/image2.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26.png"/><Relationship Id="rId7" Type="http://schemas.openxmlformats.org/officeDocument/2006/relationships/image" Target="../media/image19.png"/><Relationship Id="rId12"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308c620f46d_0_30"/>
          <p:cNvSpPr txBox="1">
            <a:spLocks noGrp="1"/>
          </p:cNvSpPr>
          <p:nvPr>
            <p:ph type="title"/>
          </p:nvPr>
        </p:nvSpPr>
        <p:spPr>
          <a:xfrm>
            <a:off x="97968" y="81640"/>
            <a:ext cx="12000772" cy="715800"/>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3200" dirty="0"/>
              <a:t>Βασικές πολιτικές και κανονισμοί που υποστηρίζουν τον βιώσιμο τουρισμό</a:t>
            </a:r>
            <a:endParaRPr sz="3200" b="0" i="0" u="none" strike="noStrike" cap="none" dirty="0">
              <a:solidFill>
                <a:srgbClr val="F2F2F2"/>
              </a:solidFill>
              <a:latin typeface="Calibri"/>
              <a:ea typeface="Calibri"/>
              <a:cs typeface="Calibri"/>
              <a:sym typeface="Calibri"/>
            </a:endParaRPr>
          </a:p>
        </p:txBody>
      </p:sp>
      <p:sp>
        <p:nvSpPr>
          <p:cNvPr id="146" name="Google Shape;146;g308c620f46d_0_30"/>
          <p:cNvSpPr txBox="1">
            <a:spLocks noGrp="1"/>
          </p:cNvSpPr>
          <p:nvPr>
            <p:ph type="body" idx="1"/>
          </p:nvPr>
        </p:nvSpPr>
        <p:spPr>
          <a:xfrm>
            <a:off x="522025" y="1125925"/>
            <a:ext cx="5312400" cy="5271300"/>
          </a:xfrm>
          <a:prstGeom prst="rect">
            <a:avLst/>
          </a:prstGeom>
          <a:noFill/>
          <a:ln>
            <a:noFill/>
          </a:ln>
        </p:spPr>
        <p:txBody>
          <a:bodyPr spcFirstLastPara="1" wrap="square" lIns="45700" tIns="45700" rIns="45700" bIns="45700" anchor="ctr" anchorCtr="0">
            <a:normAutofit/>
          </a:bodyPr>
          <a:lstStyle/>
          <a:p>
            <a:pPr marL="0" marR="0" lvl="0" indent="0" algn="l" rtl="0">
              <a:lnSpc>
                <a:spcPct val="107916"/>
              </a:lnSpc>
              <a:spcBef>
                <a:spcPts val="1200"/>
              </a:spcBef>
              <a:spcAft>
                <a:spcPts val="0"/>
              </a:spcAft>
              <a:buNone/>
            </a:pPr>
            <a:r>
              <a:rPr lang="el"/>
              <a:t>6. Πιστοποίηση Βιώσιμου Τουρισμού</a:t>
            </a:r>
            <a:endParaRPr sz="1800" b="0">
              <a:solidFill>
                <a:srgbClr val="616161"/>
              </a:solidFill>
            </a:endParaRPr>
          </a:p>
          <a:p>
            <a:pPr marL="0" marR="0" lvl="0" indent="0" algn="l" rtl="0">
              <a:lnSpc>
                <a:spcPct val="107916"/>
              </a:lnSpc>
              <a:spcBef>
                <a:spcPts val="1200"/>
              </a:spcBef>
              <a:spcAft>
                <a:spcPts val="1200"/>
              </a:spcAft>
              <a:buNone/>
            </a:pPr>
            <a:r>
              <a:rPr lang="el" sz="1800" b="0">
                <a:solidFill>
                  <a:srgbClr val="616161"/>
                </a:solidFill>
              </a:rPr>
              <a:t>Τα προγράμματα πιστοποίησης αναγνωρίζουν και ανταμείβουν τις επιχειρήσεις που πληρούν τα πρότυπα βιωσιμότητας, προωθώντας φιλικές προς το περιβάλλον πρακτικές στον τουριστικό κλάδο. Προγράμματα όπως το Green Key ή το EarthCheck πιστοποιούν ξενοδοχεία και τουριστικούς φορείς που επιδεικνύουν δέσμευση σε βιώσιμες πρακτικές.</a:t>
            </a:r>
            <a:endParaRPr sz="1800" b="0">
              <a:solidFill>
                <a:srgbClr val="616161"/>
              </a:solidFill>
            </a:endParaRPr>
          </a:p>
        </p:txBody>
      </p:sp>
      <p:pic>
        <p:nvPicPr>
          <p:cNvPr id="147" name="Google Shape;147;g308c620f46d_0_30"/>
          <p:cNvPicPr preferRelativeResize="0"/>
          <p:nvPr/>
        </p:nvPicPr>
        <p:blipFill>
          <a:blip r:embed="rId3">
            <a:alphaModFix/>
          </a:blip>
          <a:stretch>
            <a:fillRect/>
          </a:stretch>
        </p:blipFill>
        <p:spPr>
          <a:xfrm>
            <a:off x="6559766" y="1544650"/>
            <a:ext cx="5009408" cy="4773275"/>
          </a:xfrm>
          <a:prstGeom prst="rect">
            <a:avLst/>
          </a:prstGeom>
          <a:noFill/>
          <a:ln w="25400" cap="flat" cmpd="sng">
            <a:solidFill>
              <a:srgbClr val="000000"/>
            </a:solidFill>
            <a:prstDash val="solid"/>
            <a:miter lim="8000"/>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4" name="Google Shape;154;g2d3f02dfa91_0_15"/>
          <p:cNvSpPr txBox="1">
            <a:spLocks noGrp="1"/>
          </p:cNvSpPr>
          <p:nvPr>
            <p:ph type="title"/>
          </p:nvPr>
        </p:nvSpPr>
        <p:spPr>
          <a:xfrm>
            <a:off x="82793" y="71415"/>
            <a:ext cx="11944500" cy="715800"/>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3600" dirty="0"/>
              <a:t>Κατευθυντήριες γραμμές πολιτικής για τον βιώσιμο τουρισμό</a:t>
            </a:r>
            <a:endParaRPr sz="3600" b="0" i="0" u="none" strike="noStrike" cap="none" dirty="0">
              <a:solidFill>
                <a:srgbClr val="F2F2F2"/>
              </a:solidFill>
              <a:latin typeface="Calibri"/>
              <a:ea typeface="Calibri"/>
              <a:cs typeface="Calibri"/>
              <a:sym typeface="Calibri"/>
            </a:endParaRPr>
          </a:p>
        </p:txBody>
      </p:sp>
      <p:graphicFrame>
        <p:nvGraphicFramePr>
          <p:cNvPr id="2" name="Diagram 1">
            <a:extLst>
              <a:ext uri="{FF2B5EF4-FFF2-40B4-BE49-F238E27FC236}">
                <a16:creationId xmlns:a16="http://schemas.microsoft.com/office/drawing/2014/main" id="{80EF4A05-E925-BD46-8E18-B1737EC97E9C}"/>
              </a:ext>
            </a:extLst>
          </p:cNvPr>
          <p:cNvGraphicFramePr/>
          <p:nvPr>
            <p:extLst>
              <p:ext uri="{D42A27DB-BD31-4B8C-83A1-F6EECF244321}">
                <p14:modId xmlns:p14="http://schemas.microsoft.com/office/powerpoint/2010/main" val="3184111417"/>
              </p:ext>
            </p:extLst>
          </p:nvPr>
        </p:nvGraphicFramePr>
        <p:xfrm>
          <a:off x="1175224" y="719666"/>
          <a:ext cx="9841552" cy="60669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1">
          <a:extLst>
            <a:ext uri="{FF2B5EF4-FFF2-40B4-BE49-F238E27FC236}">
              <a16:creationId xmlns:a16="http://schemas.microsoft.com/office/drawing/2014/main" id="{CC2889C9-700D-4B81-5DAA-A54B5F4D7253}"/>
            </a:ext>
          </a:extLst>
        </p:cNvPr>
        <p:cNvGrpSpPr/>
        <p:nvPr/>
      </p:nvGrpSpPr>
      <p:grpSpPr>
        <a:xfrm>
          <a:off x="0" y="0"/>
          <a:ext cx="0" cy="0"/>
          <a:chOff x="0" y="0"/>
          <a:chExt cx="0" cy="0"/>
        </a:xfrm>
      </p:grpSpPr>
      <p:pic>
        <p:nvPicPr>
          <p:cNvPr id="153" name="Google Shape;153;g2d3f02dfa91_0_15">
            <a:extLst>
              <a:ext uri="{FF2B5EF4-FFF2-40B4-BE49-F238E27FC236}">
                <a16:creationId xmlns:a16="http://schemas.microsoft.com/office/drawing/2014/main" id="{CD4319BB-BAAB-7D27-CE1C-0EB58839235A}"/>
              </a:ext>
            </a:extLst>
          </p:cNvPr>
          <p:cNvPicPr preferRelativeResize="0"/>
          <p:nvPr/>
        </p:nvPicPr>
        <p:blipFill>
          <a:blip r:embed="rId3">
            <a:alphaModFix/>
          </a:blip>
          <a:stretch>
            <a:fillRect/>
          </a:stretch>
        </p:blipFill>
        <p:spPr>
          <a:xfrm>
            <a:off x="736979" y="3154622"/>
            <a:ext cx="10208525" cy="3307593"/>
          </a:xfrm>
          <a:prstGeom prst="rect">
            <a:avLst/>
          </a:prstGeom>
          <a:noFill/>
          <a:ln>
            <a:noFill/>
          </a:ln>
        </p:spPr>
      </p:pic>
      <p:sp>
        <p:nvSpPr>
          <p:cNvPr id="154" name="Google Shape;154;g2d3f02dfa91_0_15">
            <a:extLst>
              <a:ext uri="{FF2B5EF4-FFF2-40B4-BE49-F238E27FC236}">
                <a16:creationId xmlns:a16="http://schemas.microsoft.com/office/drawing/2014/main" id="{22CC2AAF-C3EF-84D4-EB0C-8CE6D7A431A8}"/>
              </a:ext>
            </a:extLst>
          </p:cNvPr>
          <p:cNvSpPr txBox="1">
            <a:spLocks noGrp="1"/>
          </p:cNvSpPr>
          <p:nvPr>
            <p:ph type="title"/>
          </p:nvPr>
        </p:nvSpPr>
        <p:spPr>
          <a:xfrm>
            <a:off x="82793" y="71415"/>
            <a:ext cx="11944500" cy="715800"/>
          </a:xfrm>
          <a:prstGeom prst="rect">
            <a:avLst/>
          </a:prstGeom>
          <a:noFill/>
          <a:ln>
            <a:noFill/>
          </a:ln>
        </p:spPr>
        <p:txBody>
          <a:bodyPr spcFirstLastPara="1" wrap="square" lIns="53975" tIns="53975" rIns="53975" bIns="53975" anchor="ctr" anchorCtr="0">
            <a:normAutofit fontScale="90000"/>
          </a:bodyPr>
          <a:lstStyle/>
          <a:p>
            <a:pPr marL="0" lvl="0" indent="0" algn="l" rtl="0">
              <a:lnSpc>
                <a:spcPct val="90000"/>
              </a:lnSpc>
              <a:spcBef>
                <a:spcPts val="0"/>
              </a:spcBef>
              <a:spcAft>
                <a:spcPts val="0"/>
              </a:spcAft>
              <a:buClr>
                <a:srgbClr val="F2F2F2"/>
              </a:buClr>
              <a:buSzPts val="3800"/>
              <a:buFont typeface="Calibri"/>
              <a:buNone/>
            </a:pPr>
            <a:r>
              <a:rPr lang="el"/>
              <a:t>Κατευθυντήριες γραμμές πολιτικής για τον βιώσιμο τουρισμό</a:t>
            </a:r>
            <a:endParaRPr sz="3800" b="0" i="0" u="none" strike="noStrike" cap="none">
              <a:solidFill>
                <a:srgbClr val="F2F2F2"/>
              </a:solidFill>
              <a:latin typeface="Calibri"/>
              <a:ea typeface="Calibri"/>
              <a:cs typeface="Calibri"/>
              <a:sym typeface="Calibri"/>
            </a:endParaRPr>
          </a:p>
        </p:txBody>
      </p:sp>
      <p:graphicFrame>
        <p:nvGraphicFramePr>
          <p:cNvPr id="5" name="Table 4">
            <a:extLst>
              <a:ext uri="{FF2B5EF4-FFF2-40B4-BE49-F238E27FC236}">
                <a16:creationId xmlns:a16="http://schemas.microsoft.com/office/drawing/2014/main" id="{D8D52781-B3D6-0D11-7D85-3C90913E7CD1}"/>
              </a:ext>
            </a:extLst>
          </p:cNvPr>
          <p:cNvGraphicFramePr>
            <a:graphicFrameLocks noGrp="1"/>
          </p:cNvGraphicFramePr>
          <p:nvPr>
            <p:extLst>
              <p:ext uri="{D42A27DB-BD31-4B8C-83A1-F6EECF244321}">
                <p14:modId xmlns:p14="http://schemas.microsoft.com/office/powerpoint/2010/main" val="2682499031"/>
              </p:ext>
            </p:extLst>
          </p:nvPr>
        </p:nvGraphicFramePr>
        <p:xfrm>
          <a:off x="1701041" y="1760743"/>
          <a:ext cx="7947926" cy="1092899"/>
        </p:xfrm>
        <a:graphic>
          <a:graphicData uri="http://schemas.openxmlformats.org/drawingml/2006/table">
            <a:tbl>
              <a:tblPr firstRow="1" firstCol="1" bandRow="1">
                <a:tableStyleId>{5C22544A-7EE6-4342-B048-85BDC9FD1C3A}</a:tableStyleId>
              </a:tblPr>
              <a:tblGrid>
                <a:gridCol w="1055585">
                  <a:extLst>
                    <a:ext uri="{9D8B030D-6E8A-4147-A177-3AD203B41FA5}">
                      <a16:colId xmlns:a16="http://schemas.microsoft.com/office/drawing/2014/main" val="2782981132"/>
                    </a:ext>
                  </a:extLst>
                </a:gridCol>
                <a:gridCol w="1192188">
                  <a:extLst>
                    <a:ext uri="{9D8B030D-6E8A-4147-A177-3AD203B41FA5}">
                      <a16:colId xmlns:a16="http://schemas.microsoft.com/office/drawing/2014/main" val="3933606917"/>
                    </a:ext>
                  </a:extLst>
                </a:gridCol>
                <a:gridCol w="993490">
                  <a:extLst>
                    <a:ext uri="{9D8B030D-6E8A-4147-A177-3AD203B41FA5}">
                      <a16:colId xmlns:a16="http://schemas.microsoft.com/office/drawing/2014/main" val="2878861505"/>
                    </a:ext>
                  </a:extLst>
                </a:gridCol>
                <a:gridCol w="1515073">
                  <a:extLst>
                    <a:ext uri="{9D8B030D-6E8A-4147-A177-3AD203B41FA5}">
                      <a16:colId xmlns:a16="http://schemas.microsoft.com/office/drawing/2014/main" val="3281452741"/>
                    </a:ext>
                  </a:extLst>
                </a:gridCol>
                <a:gridCol w="695443">
                  <a:extLst>
                    <a:ext uri="{9D8B030D-6E8A-4147-A177-3AD203B41FA5}">
                      <a16:colId xmlns:a16="http://schemas.microsoft.com/office/drawing/2014/main" val="3743481637"/>
                    </a:ext>
                  </a:extLst>
                </a:gridCol>
                <a:gridCol w="1428144">
                  <a:extLst>
                    <a:ext uri="{9D8B030D-6E8A-4147-A177-3AD203B41FA5}">
                      <a16:colId xmlns:a16="http://schemas.microsoft.com/office/drawing/2014/main" val="752209739"/>
                    </a:ext>
                  </a:extLst>
                </a:gridCol>
                <a:gridCol w="1068003">
                  <a:extLst>
                    <a:ext uri="{9D8B030D-6E8A-4147-A177-3AD203B41FA5}">
                      <a16:colId xmlns:a16="http://schemas.microsoft.com/office/drawing/2014/main" val="1649807050"/>
                    </a:ext>
                  </a:extLst>
                </a:gridCol>
              </a:tblGrid>
              <a:tr h="146685">
                <a:tc>
                  <a:txBody>
                    <a:bodyPr/>
                    <a:lstStyle/>
                    <a:p>
                      <a:pPr algn="ctr">
                        <a:lnSpc>
                          <a:spcPct val="107000"/>
                        </a:lnSpc>
                        <a:spcAft>
                          <a:spcPts val="800"/>
                        </a:spcAft>
                        <a:buNone/>
                      </a:pPr>
                      <a:r>
                        <a:rPr lang="el" sz="1100">
                          <a:effectLst/>
                          <a:uFill>
                            <a:solidFill>
                              <a:srgbClr val="2C2C2C"/>
                            </a:solidFill>
                          </a:uFill>
                        </a:rPr>
                        <a:t>Δείκτης</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gn="ctr">
                        <a:lnSpc>
                          <a:spcPct val="107000"/>
                        </a:lnSpc>
                        <a:spcAft>
                          <a:spcPts val="800"/>
                        </a:spcAft>
                        <a:buNone/>
                      </a:pPr>
                      <a:r>
                        <a:rPr lang="el" sz="1100">
                          <a:effectLst/>
                          <a:uFill>
                            <a:solidFill>
                              <a:srgbClr val="2C2C2C"/>
                            </a:solidFill>
                          </a:uFill>
                        </a:rPr>
                        <a:t>Ορισμός</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gn="ctr">
                        <a:lnSpc>
                          <a:spcPct val="107000"/>
                        </a:lnSpc>
                        <a:spcAft>
                          <a:spcPts val="800"/>
                        </a:spcAft>
                        <a:buNone/>
                      </a:pPr>
                      <a:r>
                        <a:rPr lang="el" sz="1100">
                          <a:effectLst/>
                          <a:uFill>
                            <a:solidFill>
                              <a:srgbClr val="2C2C2C"/>
                            </a:solidFill>
                          </a:uFill>
                        </a:rPr>
                        <a:t>Βασική γραμμή</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gn="ctr">
                        <a:lnSpc>
                          <a:spcPct val="107000"/>
                        </a:lnSpc>
                        <a:spcAft>
                          <a:spcPts val="800"/>
                        </a:spcAft>
                        <a:buNone/>
                      </a:pPr>
                      <a:r>
                        <a:rPr lang="el" sz="1100">
                          <a:effectLst/>
                          <a:uFill>
                            <a:solidFill>
                              <a:srgbClr val="2C2C2C"/>
                            </a:solidFill>
                          </a:uFill>
                        </a:rPr>
                        <a:t>Στόχος &amp; Στόχοι</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gn="ctr">
                        <a:lnSpc>
                          <a:spcPct val="107000"/>
                        </a:lnSpc>
                        <a:spcAft>
                          <a:spcPts val="800"/>
                        </a:spcAft>
                        <a:buNone/>
                      </a:pPr>
                      <a:r>
                        <a:rPr lang="el" sz="1100">
                          <a:effectLst/>
                          <a:uFill>
                            <a:solidFill>
                              <a:srgbClr val="2C2C2C"/>
                            </a:solidFill>
                          </a:uFill>
                        </a:rPr>
                        <a:t>Δεδομένα</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gn="ctr">
                        <a:lnSpc>
                          <a:spcPct val="107000"/>
                        </a:lnSpc>
                        <a:spcAft>
                          <a:spcPts val="800"/>
                        </a:spcAft>
                        <a:buNone/>
                      </a:pPr>
                      <a:r>
                        <a:rPr lang="el" sz="1100">
                          <a:effectLst/>
                          <a:uFill>
                            <a:solidFill>
                              <a:srgbClr val="2C2C2C"/>
                            </a:solidFill>
                          </a:uFill>
                        </a:rPr>
                        <a:t>Αναφορά συχνότητας</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gn="ctr">
                        <a:lnSpc>
                          <a:spcPct val="107000"/>
                        </a:lnSpc>
                        <a:spcAft>
                          <a:spcPts val="800"/>
                        </a:spcAft>
                        <a:buNone/>
                      </a:pPr>
                      <a:r>
                        <a:rPr lang="el" sz="1100">
                          <a:effectLst/>
                          <a:uFill>
                            <a:solidFill>
                              <a:srgbClr val="2C2C2C"/>
                            </a:solidFill>
                          </a:uFill>
                        </a:rPr>
                        <a:t>Βασικός Ρόλος</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extLst>
                  <a:ext uri="{0D108BD9-81ED-4DB2-BD59-A6C34878D82A}">
                    <a16:rowId xmlns:a16="http://schemas.microsoft.com/office/drawing/2014/main" val="317096067"/>
                  </a:ext>
                </a:extLst>
              </a:tr>
              <a:tr h="179705">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dirty="0">
                          <a:effectLst/>
                          <a:uFill>
                            <a:solidFill>
                              <a:srgbClr val="2C2C2C"/>
                            </a:solidFill>
                          </a:uFill>
                        </a:rPr>
                        <a:t> </a:t>
                      </a:r>
                      <a:endParaRPr lang="en-GB" sz="1100" dirty="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extLst>
                  <a:ext uri="{0D108BD9-81ED-4DB2-BD59-A6C34878D82A}">
                    <a16:rowId xmlns:a16="http://schemas.microsoft.com/office/drawing/2014/main" val="453259755"/>
                  </a:ext>
                </a:extLst>
              </a:tr>
              <a:tr h="369570">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a:effectLst/>
                          <a:uFill>
                            <a:solidFill>
                              <a:srgbClr val="2C2C2C"/>
                            </a:solidFill>
                          </a:uFill>
                        </a:rPr>
                        <a:t> </a:t>
                      </a:r>
                      <a:endParaRPr lang="en-GB" sz="110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tc>
                  <a:txBody>
                    <a:bodyPr/>
                    <a:lstStyle/>
                    <a:p>
                      <a:pPr>
                        <a:lnSpc>
                          <a:spcPct val="107000"/>
                        </a:lnSpc>
                        <a:spcAft>
                          <a:spcPts val="800"/>
                        </a:spcAft>
                        <a:buNone/>
                      </a:pPr>
                      <a:r>
                        <a:rPr lang="el" sz="1100" dirty="0">
                          <a:effectLst/>
                          <a:uFill>
                            <a:solidFill>
                              <a:srgbClr val="2C2C2C"/>
                            </a:solidFill>
                          </a:uFill>
                        </a:rPr>
                        <a:t> </a:t>
                      </a:r>
                      <a:endParaRPr lang="en-GB" sz="1100" dirty="0">
                        <a:solidFill>
                          <a:srgbClr val="2C2C2C"/>
                        </a:solidFill>
                        <a:effectLst/>
                        <a:uFill>
                          <a:solidFill>
                            <a:srgbClr val="2C2C2C"/>
                          </a:solidFill>
                        </a:uFill>
                        <a:latin typeface="Calibri" panose="020F0502020204030204" pitchFamily="34" charset="0"/>
                        <a:ea typeface="Arial Unicode MS"/>
                        <a:cs typeface="Arial Unicode MS"/>
                      </a:endParaRPr>
                    </a:p>
                  </a:txBody>
                  <a:tcPr marL="50800" marR="50800" marT="50800" marB="50800"/>
                </a:tc>
                <a:extLst>
                  <a:ext uri="{0D108BD9-81ED-4DB2-BD59-A6C34878D82A}">
                    <a16:rowId xmlns:a16="http://schemas.microsoft.com/office/drawing/2014/main" val="2254270736"/>
                  </a:ext>
                </a:extLst>
              </a:tr>
            </a:tbl>
          </a:graphicData>
        </a:graphic>
      </p:graphicFrame>
    </p:spTree>
    <p:extLst>
      <p:ext uri="{BB962C8B-B14F-4D97-AF65-F5344CB8AC3E}">
        <p14:creationId xmlns:p14="http://schemas.microsoft.com/office/powerpoint/2010/main" val="24894257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Βιώσιμος τουρισμός</a:t>
              </a:r>
              <a:endParaRPr lang="el-GR" sz="1050" dirty="0"/>
            </a:p>
          </p:txBody>
        </p:sp>
      </p:grpSp>
      <p:grpSp>
        <p:nvGrpSpPr>
          <p:cNvPr id="125" name="Google Shape;125;p2"/>
          <p:cNvGrpSpPr/>
          <p:nvPr/>
        </p:nvGrpSpPr>
        <p:grpSpPr>
          <a:xfrm>
            <a:off x="396368" y="3651962"/>
            <a:ext cx="7591932" cy="1311882"/>
            <a:chOff x="0" y="-38100"/>
            <a:chExt cx="151838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5183864" cy="2623764"/>
            </a:xfrm>
            <a:prstGeom prst="rect">
              <a:avLst/>
            </a:prstGeom>
            <a:noFill/>
            <a:ln>
              <a:noFill/>
            </a:ln>
          </p:spPr>
          <p:txBody>
            <a:bodyPr spcFirstLastPara="1" wrap="square" lIns="0" tIns="0" rIns="0" bIns="0" anchor="ctr" anchorCtr="0">
              <a:noAutofit/>
            </a:bodyPr>
            <a:lstStyle/>
            <a:p>
              <a:pPr>
                <a:lnSpc>
                  <a:spcPct val="108000"/>
                </a:lnSpc>
              </a:pPr>
              <a:r>
                <a:rPr lang="en-US" sz="2600" i="1" dirty="0">
                  <a:solidFill>
                    <a:srgbClr val="D1E7F8"/>
                  </a:solidFill>
                  <a:latin typeface="Calibri"/>
                  <a:ea typeface="Calibri"/>
                  <a:cs typeface="Calibri"/>
                  <a:sym typeface="Calibri"/>
                </a:rPr>
                <a:t>1.</a:t>
              </a:r>
              <a:r>
                <a:rPr lang="el-GR" sz="2600" i="1" dirty="0">
                  <a:solidFill>
                    <a:srgbClr val="D1E7F8"/>
                  </a:solidFill>
                  <a:latin typeface="Calibri"/>
                  <a:ea typeface="Calibri"/>
                  <a:cs typeface="Calibri"/>
                  <a:sym typeface="Calibri"/>
                </a:rPr>
                <a:t>4</a:t>
              </a:r>
              <a:r>
                <a:rPr lang="en-US" sz="2600" i="1" dirty="0">
                  <a:solidFill>
                    <a:srgbClr val="D1E7F8"/>
                  </a:solidFill>
                  <a:latin typeface="Calibri"/>
                  <a:ea typeface="Calibri"/>
                  <a:cs typeface="Calibri"/>
                  <a:sym typeface="Calibri"/>
                </a:rPr>
                <a:t> </a:t>
              </a:r>
              <a:r>
                <a:rPr lang="el-GR" sz="2600" i="1" dirty="0">
                  <a:solidFill>
                    <a:srgbClr val="D1E7F8"/>
                  </a:solidFill>
                  <a:latin typeface="Calibri"/>
                  <a:ea typeface="Calibri"/>
                  <a:cs typeface="Calibri"/>
                  <a:sym typeface="Calibri"/>
                </a:rPr>
                <a:t>Πολιτική και Διακυβέρνηση στον Αειφόρο Τουρισμό</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141485" y="4086866"/>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14" name="Picture 13">
            <a:extLst>
              <a:ext uri="{FF2B5EF4-FFF2-40B4-BE49-F238E27FC236}">
                <a16:creationId xmlns:a16="http://schemas.microsoft.com/office/drawing/2014/main" id="{10A66A9B-59FF-AD3C-1340-604CA33C1ECE}"/>
              </a:ext>
            </a:extLst>
          </p:cNvPr>
          <p:cNvPicPr>
            <a:picLocks noChangeAspect="1"/>
          </p:cNvPicPr>
          <p:nvPr/>
        </p:nvPicPr>
        <p:blipFill>
          <a:blip r:embed="rId8"/>
          <a:stretch>
            <a:fillRect/>
          </a:stretch>
        </p:blipFill>
        <p:spPr>
          <a:xfrm>
            <a:off x="298196" y="3515479"/>
            <a:ext cx="9528874" cy="129246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Κατανόηση του ρόλου της πολιτικής και της διακυβέρνησης</a:t>
            </a:r>
            <a:endParaRPr/>
          </a:p>
        </p:txBody>
      </p:sp>
      <p:sp>
        <p:nvSpPr>
          <p:cNvPr id="104" name="Google Shape;104;p3"/>
          <p:cNvSpPr txBox="1">
            <a:spLocks noGrp="1"/>
          </p:cNvSpPr>
          <p:nvPr>
            <p:ph type="body" idx="1"/>
          </p:nvPr>
        </p:nvSpPr>
        <p:spPr>
          <a:xfrm>
            <a:off x="97970" y="881741"/>
            <a:ext cx="11461684" cy="5870100"/>
          </a:xfrm>
          <a:prstGeom prst="rect">
            <a:avLst/>
          </a:prstGeom>
          <a:noFill/>
          <a:ln>
            <a:noFill/>
          </a:ln>
        </p:spPr>
        <p:txBody>
          <a:bodyPr spcFirstLastPara="1" wrap="square" lIns="45700" tIns="45700" rIns="45700" bIns="45700" anchor="t" anchorCtr="0">
            <a:normAutofit/>
          </a:bodyPr>
          <a:lstStyle/>
          <a:p>
            <a:pPr marL="0" lvl="0" indent="0" algn="l" rtl="0">
              <a:lnSpc>
                <a:spcPct val="107916"/>
              </a:lnSpc>
              <a:spcBef>
                <a:spcPts val="1200"/>
              </a:spcBef>
              <a:spcAft>
                <a:spcPts val="0"/>
              </a:spcAft>
              <a:buNone/>
            </a:pPr>
            <a:r>
              <a:rPr lang="el" dirty="0"/>
              <a:t>Οι πολιτικές και η διακυβέρνηση παίζουν σημαντικό ρόλο στον τρόπο ανάπτυξης και διαχείρισης του τουρισμού.</a:t>
            </a:r>
            <a:endParaRPr dirty="0"/>
          </a:p>
          <a:p>
            <a:pPr marL="0" lvl="0" indent="0" algn="l" rtl="0">
              <a:lnSpc>
                <a:spcPct val="107916"/>
              </a:lnSpc>
              <a:spcBef>
                <a:spcPts val="1200"/>
              </a:spcBef>
              <a:spcAft>
                <a:spcPts val="0"/>
              </a:spcAft>
              <a:buNone/>
            </a:pPr>
            <a:r>
              <a:rPr lang="el" dirty="0"/>
              <a:t>Βοηθούν να διασφαλιστεί ότι ο τουρισμός ωφελεί τις τοπικές κοινότητες, προστατεύει το περιβάλλον και υποστηρίζει την οικονομική ανάπτυξη.</a:t>
            </a:r>
            <a:endParaRPr dirty="0"/>
          </a:p>
          <a:p>
            <a:pPr marL="0" lvl="0" indent="0" algn="l" rtl="0">
              <a:lnSpc>
                <a:spcPct val="107916"/>
              </a:lnSpc>
              <a:spcBef>
                <a:spcPts val="1200"/>
              </a:spcBef>
              <a:spcAft>
                <a:spcPts val="0"/>
              </a:spcAft>
              <a:buNone/>
            </a:pPr>
            <a:r>
              <a:rPr lang="el" dirty="0"/>
              <a:t>Λειτουργούν με:</a:t>
            </a:r>
            <a:endParaRPr dirty="0"/>
          </a:p>
          <a:p>
            <a:pPr marL="457200" lvl="0" indent="-342900" algn="l" rtl="0">
              <a:lnSpc>
                <a:spcPct val="107916"/>
              </a:lnSpc>
              <a:spcBef>
                <a:spcPts val="1200"/>
              </a:spcBef>
              <a:spcAft>
                <a:spcPts val="0"/>
              </a:spcAft>
              <a:buSzPts val="1800"/>
              <a:buAutoNum type="arabicPeriod"/>
            </a:pPr>
            <a:r>
              <a:rPr lang="el" b="1" dirty="0"/>
              <a:t>Καθορισμός προτύπων και κατευθυντήριων γραμμών</a:t>
            </a:r>
            <a:endParaRPr b="1" dirty="0"/>
          </a:p>
          <a:p>
            <a:pPr marL="457200" lvl="0" indent="-342900" algn="l" rtl="0">
              <a:lnSpc>
                <a:spcPct val="107916"/>
              </a:lnSpc>
              <a:spcBef>
                <a:spcPts val="0"/>
              </a:spcBef>
              <a:spcAft>
                <a:spcPts val="0"/>
              </a:spcAft>
              <a:buSzPts val="1800"/>
              <a:buAutoNum type="arabicPeriod"/>
            </a:pPr>
            <a:r>
              <a:rPr lang="el" b="1" dirty="0"/>
              <a:t>Προώθηση βιώσιμων πρακτικών</a:t>
            </a:r>
            <a:endParaRPr b="1" dirty="0"/>
          </a:p>
          <a:p>
            <a:pPr marL="457200" lvl="0" indent="-342900" algn="l" rtl="0">
              <a:lnSpc>
                <a:spcPct val="107916"/>
              </a:lnSpc>
              <a:spcBef>
                <a:spcPts val="0"/>
              </a:spcBef>
              <a:spcAft>
                <a:spcPts val="0"/>
              </a:spcAft>
              <a:buSzPts val="1800"/>
              <a:buAutoNum type="arabicPeriod"/>
            </a:pPr>
            <a:r>
              <a:rPr lang="el" b="1" dirty="0"/>
              <a:t>Διασφάλιση της συμμετοχής της κοινότητας</a:t>
            </a:r>
            <a:endParaRPr sz="1100" b="1" dirty="0">
              <a:solidFill>
                <a:srgbClr val="2C2C2C"/>
              </a:solidFill>
            </a:endParaRPr>
          </a:p>
          <a:p>
            <a:pPr marL="0" lvl="0" indent="0" algn="l" rtl="0">
              <a:lnSpc>
                <a:spcPct val="90000"/>
              </a:lnSpc>
              <a:spcBef>
                <a:spcPts val="1200"/>
              </a:spcBef>
              <a:spcAft>
                <a:spcPts val="0"/>
              </a:spcAft>
              <a:buClr>
                <a:srgbClr val="616161"/>
              </a:buClr>
              <a:buSzPts val="1800"/>
              <a:buFont typeface="Calibri"/>
              <a:buNone/>
            </a:pPr>
            <a:endParaRPr dirty="0"/>
          </a:p>
        </p:txBody>
      </p:sp>
      <p:pic>
        <p:nvPicPr>
          <p:cNvPr id="105" name="Google Shape;105;p3"/>
          <p:cNvPicPr preferRelativeResize="0"/>
          <p:nvPr/>
        </p:nvPicPr>
        <p:blipFill>
          <a:blip r:embed="rId3">
            <a:alphaModFix/>
          </a:blip>
          <a:stretch>
            <a:fillRect/>
          </a:stretch>
        </p:blipFill>
        <p:spPr>
          <a:xfrm>
            <a:off x="4790364" y="2135874"/>
            <a:ext cx="6540711" cy="461597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4"/>
          <p:cNvSpPr txBox="1">
            <a:spLocks noGrp="1"/>
          </p:cNvSpPr>
          <p:nvPr>
            <p:ph type="title"/>
          </p:nvPr>
        </p:nvSpPr>
        <p:spPr>
          <a:xfrm>
            <a:off x="97968" y="81640"/>
            <a:ext cx="12451148" cy="715883"/>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3200" dirty="0"/>
              <a:t>Βασικές πολιτικές και κανονισμοί που υποστηρίζουν τον βιώσιμο τουρισμό</a:t>
            </a:r>
            <a:endParaRPr sz="3200" b="0" i="0" u="none" strike="noStrike" cap="none" dirty="0">
              <a:solidFill>
                <a:srgbClr val="F2F2F2"/>
              </a:solidFill>
              <a:latin typeface="Calibri"/>
              <a:ea typeface="Calibri"/>
              <a:cs typeface="Calibri"/>
              <a:sym typeface="Calibri"/>
            </a:endParaRPr>
          </a:p>
        </p:txBody>
      </p:sp>
      <p:sp>
        <p:nvSpPr>
          <p:cNvPr id="111" name="Google Shape;111;p4"/>
          <p:cNvSpPr txBox="1">
            <a:spLocks noGrp="1"/>
          </p:cNvSpPr>
          <p:nvPr>
            <p:ph type="body" idx="1"/>
          </p:nvPr>
        </p:nvSpPr>
        <p:spPr>
          <a:xfrm>
            <a:off x="358250" y="854725"/>
            <a:ext cx="5588700" cy="5962200"/>
          </a:xfrm>
          <a:prstGeom prst="rect">
            <a:avLst/>
          </a:prstGeom>
          <a:noFill/>
          <a:ln>
            <a:noFill/>
          </a:ln>
        </p:spPr>
        <p:txBody>
          <a:bodyPr spcFirstLastPara="1" wrap="square" lIns="45700" tIns="45700" rIns="45700" bIns="45700" anchor="ctr" anchorCtr="0">
            <a:normAutofit/>
          </a:bodyPr>
          <a:lstStyle/>
          <a:p>
            <a:pPr marL="0" lvl="0" indent="0" algn="l" rtl="0">
              <a:lnSpc>
                <a:spcPct val="115000"/>
              </a:lnSpc>
              <a:spcBef>
                <a:spcPts val="2800"/>
              </a:spcBef>
              <a:spcAft>
                <a:spcPts val="0"/>
              </a:spcAft>
              <a:buSzPts val="2400"/>
              <a:buNone/>
            </a:pPr>
            <a:r>
              <a:rPr lang="el" dirty="0"/>
              <a:t>1. Νόμοι περί Προστασίας του Περιβάλλοντος</a:t>
            </a:r>
            <a:endParaRPr sz="1100" dirty="0">
              <a:solidFill>
                <a:srgbClr val="2C2C2C"/>
              </a:solidFill>
            </a:endParaRPr>
          </a:p>
          <a:p>
            <a:pPr marL="0" marR="0" lvl="0" indent="0" algn="l" rtl="0">
              <a:lnSpc>
                <a:spcPct val="107916"/>
              </a:lnSpc>
              <a:spcBef>
                <a:spcPts val="1200"/>
              </a:spcBef>
              <a:spcAft>
                <a:spcPts val="0"/>
              </a:spcAft>
              <a:buNone/>
            </a:pPr>
            <a:r>
              <a:rPr lang="el" sz="1800" b="0" dirty="0">
                <a:solidFill>
                  <a:srgbClr val="616161"/>
                </a:solidFill>
              </a:rPr>
              <a:t>Αυτοί οι νόμοι έχουν σχεδιαστεί για την προστασία των φυσικών πόρων και την ελαχιστοποίηση της περιβαλλοντικής ζημίας που προκαλείται από τις τουριστικές δραστηριότητες. Νόμοι που προωθούν την εξοικονόμηση ενέργειας, τη χρήση ανανεώσιμων πηγών ενέργειας, τη διαχείριση των υδάτων και την προστασία της άγριας ζωής.</a:t>
            </a:r>
            <a:endParaRPr sz="1800" b="0" dirty="0">
              <a:solidFill>
                <a:srgbClr val="616161"/>
              </a:solidFill>
            </a:endParaRPr>
          </a:p>
          <a:p>
            <a:pPr marL="0" marR="0" lvl="0" indent="0" algn="l" rtl="0">
              <a:lnSpc>
                <a:spcPct val="107916"/>
              </a:lnSpc>
              <a:spcBef>
                <a:spcPts val="1200"/>
              </a:spcBef>
              <a:spcAft>
                <a:spcPts val="0"/>
              </a:spcAft>
              <a:buNone/>
            </a:pPr>
            <a:endParaRPr sz="1800" b="0" dirty="0">
              <a:solidFill>
                <a:srgbClr val="616161"/>
              </a:solidFill>
            </a:endParaRPr>
          </a:p>
          <a:p>
            <a:pPr marL="0" marR="0" lvl="0" indent="0" algn="l" rtl="0">
              <a:lnSpc>
                <a:spcPct val="107916"/>
              </a:lnSpc>
              <a:spcBef>
                <a:spcPts val="1200"/>
              </a:spcBef>
              <a:spcAft>
                <a:spcPts val="1200"/>
              </a:spcAft>
              <a:buNone/>
            </a:pPr>
            <a:endParaRPr sz="1800" b="0" dirty="0">
              <a:solidFill>
                <a:srgbClr val="616161"/>
              </a:solidFill>
            </a:endParaRPr>
          </a:p>
        </p:txBody>
      </p:sp>
      <p:pic>
        <p:nvPicPr>
          <p:cNvPr id="112" name="Google Shape;112;p4"/>
          <p:cNvPicPr preferRelativeResize="0"/>
          <p:nvPr/>
        </p:nvPicPr>
        <p:blipFill>
          <a:blip r:embed="rId3">
            <a:alphaModFix/>
          </a:blip>
          <a:stretch>
            <a:fillRect/>
          </a:stretch>
        </p:blipFill>
        <p:spPr>
          <a:xfrm>
            <a:off x="6124025" y="1949875"/>
            <a:ext cx="5734050" cy="3771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308c620f46d_0_6"/>
          <p:cNvSpPr txBox="1">
            <a:spLocks noGrp="1"/>
          </p:cNvSpPr>
          <p:nvPr>
            <p:ph type="title"/>
          </p:nvPr>
        </p:nvSpPr>
        <p:spPr>
          <a:xfrm>
            <a:off x="97968" y="81640"/>
            <a:ext cx="12094032" cy="715800"/>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3200" dirty="0"/>
              <a:t>Βασικές πολιτικές και κανονισμοί που υποστηρίζουν τον βιώσιμο τουρισμό</a:t>
            </a:r>
            <a:endParaRPr sz="3200" b="0" i="0" u="none" strike="noStrike" cap="none" dirty="0">
              <a:solidFill>
                <a:srgbClr val="F2F2F2"/>
              </a:solidFill>
              <a:latin typeface="Calibri"/>
              <a:ea typeface="Calibri"/>
              <a:cs typeface="Calibri"/>
              <a:sym typeface="Calibri"/>
            </a:endParaRPr>
          </a:p>
        </p:txBody>
      </p:sp>
      <p:sp>
        <p:nvSpPr>
          <p:cNvPr id="118" name="Google Shape;118;g308c620f46d_0_6"/>
          <p:cNvSpPr txBox="1">
            <a:spLocks noGrp="1"/>
          </p:cNvSpPr>
          <p:nvPr>
            <p:ph type="body" idx="1"/>
          </p:nvPr>
        </p:nvSpPr>
        <p:spPr>
          <a:xfrm>
            <a:off x="305825" y="1125925"/>
            <a:ext cx="5818200" cy="5271300"/>
          </a:xfrm>
          <a:prstGeom prst="rect">
            <a:avLst/>
          </a:prstGeom>
          <a:noFill/>
          <a:ln>
            <a:noFill/>
          </a:ln>
        </p:spPr>
        <p:txBody>
          <a:bodyPr spcFirstLastPara="1" wrap="square" lIns="45700" tIns="45700" rIns="45700" bIns="45700" anchor="ctr" anchorCtr="0">
            <a:normAutofit/>
          </a:bodyPr>
          <a:lstStyle/>
          <a:p>
            <a:pPr marL="0" lvl="0" indent="0" algn="l" rtl="0">
              <a:lnSpc>
                <a:spcPct val="115000"/>
              </a:lnSpc>
              <a:spcBef>
                <a:spcPts val="2800"/>
              </a:spcBef>
              <a:spcAft>
                <a:spcPts val="0"/>
              </a:spcAft>
              <a:buSzPts val="2400"/>
              <a:buNone/>
            </a:pPr>
            <a:r>
              <a:rPr lang="el" dirty="0"/>
              <a:t>2. Δόμηση και Ανάπτυξη</a:t>
            </a:r>
            <a:endParaRPr dirty="0"/>
          </a:p>
          <a:p>
            <a:pPr marL="0" marR="0" lvl="0" indent="0" algn="l" rtl="0">
              <a:lnSpc>
                <a:spcPct val="107916"/>
              </a:lnSpc>
              <a:spcBef>
                <a:spcPts val="1200"/>
              </a:spcBef>
              <a:spcAft>
                <a:spcPts val="0"/>
              </a:spcAft>
              <a:buNone/>
            </a:pPr>
            <a:r>
              <a:rPr lang="el" sz="1800" b="0" dirty="0">
                <a:solidFill>
                  <a:srgbClr val="616161"/>
                </a:solidFill>
              </a:rPr>
              <a:t>Κανονισμοί που διασφαλίζουν τις εκτιμήσεις περιβαλλοντικών επιπτώσεων, τη βιώσιμη χρήση γης, τα πρότυπα σχεδιασμού και την προστασία των φυσικών και πολιτιστικών πόρων.</a:t>
            </a:r>
            <a:endParaRPr sz="1800" b="0" dirty="0">
              <a:solidFill>
                <a:srgbClr val="616161"/>
              </a:solidFill>
            </a:endParaRPr>
          </a:p>
          <a:p>
            <a:pPr marL="0" marR="0" lvl="0" indent="0" algn="l" rtl="0">
              <a:lnSpc>
                <a:spcPct val="107916"/>
              </a:lnSpc>
              <a:spcBef>
                <a:spcPts val="1200"/>
              </a:spcBef>
              <a:spcAft>
                <a:spcPts val="1200"/>
              </a:spcAft>
              <a:buNone/>
            </a:pPr>
            <a:endParaRPr sz="1800" b="0" dirty="0">
              <a:solidFill>
                <a:srgbClr val="616161"/>
              </a:solidFill>
            </a:endParaRPr>
          </a:p>
        </p:txBody>
      </p:sp>
      <p:pic>
        <p:nvPicPr>
          <p:cNvPr id="119" name="Google Shape;119;g308c620f46d_0_6"/>
          <p:cNvPicPr preferRelativeResize="0"/>
          <p:nvPr/>
        </p:nvPicPr>
        <p:blipFill>
          <a:blip r:embed="rId3">
            <a:alphaModFix/>
          </a:blip>
          <a:stretch>
            <a:fillRect/>
          </a:stretch>
        </p:blipFill>
        <p:spPr>
          <a:xfrm>
            <a:off x="6124025" y="1949875"/>
            <a:ext cx="5734050" cy="37719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g308c620f46d_0_12"/>
          <p:cNvSpPr txBox="1">
            <a:spLocks noGrp="1"/>
          </p:cNvSpPr>
          <p:nvPr>
            <p:ph type="title"/>
          </p:nvPr>
        </p:nvSpPr>
        <p:spPr>
          <a:xfrm>
            <a:off x="97968" y="81640"/>
            <a:ext cx="12144074" cy="715800"/>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3200" dirty="0"/>
              <a:t>Βασικές πολιτικές και κανονισμοί που υποστηρίζουν τον βιώσιμο τουρισμό</a:t>
            </a:r>
            <a:endParaRPr sz="3200" b="0" i="0" u="none" strike="noStrike" cap="none" dirty="0">
              <a:solidFill>
                <a:srgbClr val="F2F2F2"/>
              </a:solidFill>
              <a:latin typeface="Calibri"/>
              <a:ea typeface="Calibri"/>
              <a:cs typeface="Calibri"/>
              <a:sym typeface="Calibri"/>
            </a:endParaRPr>
          </a:p>
        </p:txBody>
      </p:sp>
      <p:sp>
        <p:nvSpPr>
          <p:cNvPr id="125" name="Google Shape;125;g308c620f46d_0_12"/>
          <p:cNvSpPr txBox="1">
            <a:spLocks noGrp="1"/>
          </p:cNvSpPr>
          <p:nvPr>
            <p:ph type="body" idx="1"/>
          </p:nvPr>
        </p:nvSpPr>
        <p:spPr>
          <a:xfrm>
            <a:off x="522025" y="1125925"/>
            <a:ext cx="5601900" cy="5271300"/>
          </a:xfrm>
          <a:prstGeom prst="rect">
            <a:avLst/>
          </a:prstGeom>
          <a:noFill/>
          <a:ln>
            <a:noFill/>
          </a:ln>
        </p:spPr>
        <p:txBody>
          <a:bodyPr spcFirstLastPara="1" wrap="square" lIns="45700" tIns="45700" rIns="45700" bIns="45700" anchor="ctr" anchorCtr="0">
            <a:normAutofit/>
          </a:bodyPr>
          <a:lstStyle/>
          <a:p>
            <a:pPr marL="0" marR="0" lvl="0" indent="0" algn="l" rtl="0">
              <a:lnSpc>
                <a:spcPct val="107916"/>
              </a:lnSpc>
              <a:spcBef>
                <a:spcPts val="1200"/>
              </a:spcBef>
              <a:spcAft>
                <a:spcPts val="0"/>
              </a:spcAft>
              <a:buNone/>
            </a:pPr>
            <a:r>
              <a:rPr lang="el"/>
              <a:t>3. Πολιτικές Συμμετοχής της Κοινότητας</a:t>
            </a:r>
            <a:endParaRPr sz="1100">
              <a:solidFill>
                <a:srgbClr val="2C2C2C"/>
              </a:solidFill>
            </a:endParaRPr>
          </a:p>
          <a:p>
            <a:pPr marL="0" lvl="0" indent="0" algn="l" rtl="0">
              <a:lnSpc>
                <a:spcPct val="107916"/>
              </a:lnSpc>
              <a:spcBef>
                <a:spcPts val="1200"/>
              </a:spcBef>
              <a:spcAft>
                <a:spcPts val="1200"/>
              </a:spcAft>
              <a:buNone/>
            </a:pPr>
            <a:r>
              <a:rPr lang="el" sz="1800" b="0">
                <a:solidFill>
                  <a:srgbClr val="616161"/>
                </a:solidFill>
              </a:rPr>
              <a:t>Αυτές οι πολιτικές διασφαλίζουν ότι τα τουριστικά έργα αναπτύσσονται με τη συμβολή των τοπικών κοινοτήτων, αντιμετωπίζοντας τις ανάγκες και τις ανησυχίες τους.</a:t>
            </a:r>
            <a:endParaRPr sz="1800" b="0">
              <a:solidFill>
                <a:srgbClr val="616161"/>
              </a:solidFill>
            </a:endParaRPr>
          </a:p>
        </p:txBody>
      </p:sp>
      <p:pic>
        <p:nvPicPr>
          <p:cNvPr id="126" name="Google Shape;126;g308c620f46d_0_12"/>
          <p:cNvPicPr preferRelativeResize="0"/>
          <p:nvPr/>
        </p:nvPicPr>
        <p:blipFill>
          <a:blip r:embed="rId3">
            <a:alphaModFix/>
          </a:blip>
          <a:stretch>
            <a:fillRect/>
          </a:stretch>
        </p:blipFill>
        <p:spPr>
          <a:xfrm>
            <a:off x="6124025" y="1949875"/>
            <a:ext cx="5734050" cy="3771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g308c620f46d_0_18"/>
          <p:cNvSpPr txBox="1">
            <a:spLocks noGrp="1"/>
          </p:cNvSpPr>
          <p:nvPr>
            <p:ph type="title"/>
          </p:nvPr>
        </p:nvSpPr>
        <p:spPr>
          <a:xfrm>
            <a:off x="97968" y="81640"/>
            <a:ext cx="12094032" cy="715800"/>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3200" dirty="0"/>
              <a:t>Βασικές πολιτικές και κανονισμοί που υποστηρίζουν τον βιώσιμο τουρισμό</a:t>
            </a:r>
            <a:endParaRPr sz="3200" b="0" i="0" u="none" strike="noStrike" cap="none" dirty="0">
              <a:solidFill>
                <a:srgbClr val="F2F2F2"/>
              </a:solidFill>
              <a:latin typeface="Calibri"/>
              <a:ea typeface="Calibri"/>
              <a:cs typeface="Calibri"/>
              <a:sym typeface="Calibri"/>
            </a:endParaRPr>
          </a:p>
        </p:txBody>
      </p:sp>
      <p:sp>
        <p:nvSpPr>
          <p:cNvPr id="132" name="Google Shape;132;g308c620f46d_0_18"/>
          <p:cNvSpPr txBox="1">
            <a:spLocks noGrp="1"/>
          </p:cNvSpPr>
          <p:nvPr>
            <p:ph type="body" idx="1"/>
          </p:nvPr>
        </p:nvSpPr>
        <p:spPr>
          <a:xfrm>
            <a:off x="522025" y="1125925"/>
            <a:ext cx="5312400" cy="5271300"/>
          </a:xfrm>
          <a:prstGeom prst="rect">
            <a:avLst/>
          </a:prstGeom>
          <a:noFill/>
          <a:ln>
            <a:noFill/>
          </a:ln>
        </p:spPr>
        <p:txBody>
          <a:bodyPr spcFirstLastPara="1" wrap="square" lIns="45700" tIns="45700" rIns="45700" bIns="45700" anchor="ctr" anchorCtr="0">
            <a:normAutofit/>
          </a:bodyPr>
          <a:lstStyle/>
          <a:p>
            <a:pPr marL="0" lvl="0" indent="0" algn="l" rtl="0">
              <a:lnSpc>
                <a:spcPct val="107916"/>
              </a:lnSpc>
              <a:spcBef>
                <a:spcPts val="1200"/>
              </a:spcBef>
              <a:spcAft>
                <a:spcPts val="0"/>
              </a:spcAft>
              <a:buNone/>
            </a:pPr>
            <a:r>
              <a:rPr lang="el"/>
              <a:t>4. Οικονομικά Κίνητρα για Βιώσιμες Πρακτικές</a:t>
            </a:r>
            <a:endParaRPr sz="1100">
              <a:solidFill>
                <a:srgbClr val="2C2C2C"/>
              </a:solidFill>
            </a:endParaRPr>
          </a:p>
          <a:p>
            <a:pPr marL="0" lvl="0" indent="0" algn="l" rtl="0">
              <a:lnSpc>
                <a:spcPct val="107916"/>
              </a:lnSpc>
              <a:spcBef>
                <a:spcPts val="1200"/>
              </a:spcBef>
              <a:spcAft>
                <a:spcPts val="0"/>
              </a:spcAft>
              <a:buNone/>
            </a:pPr>
            <a:r>
              <a:rPr lang="el" sz="1800" b="0">
                <a:solidFill>
                  <a:srgbClr val="616161"/>
                </a:solidFill>
              </a:rPr>
              <a:t>Τα οικονομικά κίνητρα ενθαρρύνουν τους τουριστικούς φορείς να υιοθετήσουν βιώσιμες πρακτικές προσφέροντας οικονομικά οφέλη.</a:t>
            </a:r>
            <a:endParaRPr sz="1800" b="0">
              <a:solidFill>
                <a:srgbClr val="616161"/>
              </a:solidFill>
            </a:endParaRPr>
          </a:p>
          <a:p>
            <a:pPr marL="0" lvl="0" indent="0" algn="l" rtl="0">
              <a:lnSpc>
                <a:spcPct val="107916"/>
              </a:lnSpc>
              <a:spcBef>
                <a:spcPts val="1200"/>
              </a:spcBef>
              <a:spcAft>
                <a:spcPts val="0"/>
              </a:spcAft>
              <a:buNone/>
            </a:pPr>
            <a:r>
              <a:rPr lang="el" sz="1800" b="0">
                <a:solidFill>
                  <a:srgbClr val="616161"/>
                </a:solidFill>
              </a:rPr>
              <a:t>*Οι κυβερνήσεις μπορούν να προσφέρουν φορολογικές ελαφρύνσεις ή επιχορηγήσεις σε επιχειρήσεις που επενδύουν σε βιώσιμες τεχνολογίες, όπως ενεργειακά αποδοτικές συσκευές ή οικολογικά δομικά υλικά.</a:t>
            </a:r>
            <a:endParaRPr sz="1100" b="0">
              <a:solidFill>
                <a:srgbClr val="2C2C2C"/>
              </a:solidFill>
            </a:endParaRPr>
          </a:p>
          <a:p>
            <a:pPr marL="0" lvl="0" indent="0" algn="l" rtl="0">
              <a:lnSpc>
                <a:spcPct val="107916"/>
              </a:lnSpc>
              <a:spcBef>
                <a:spcPts val="1200"/>
              </a:spcBef>
              <a:spcAft>
                <a:spcPts val="1200"/>
              </a:spcAft>
              <a:buNone/>
            </a:pPr>
            <a:endParaRPr sz="1800" b="0">
              <a:solidFill>
                <a:srgbClr val="616161"/>
              </a:solidFill>
            </a:endParaRPr>
          </a:p>
        </p:txBody>
      </p:sp>
      <p:pic>
        <p:nvPicPr>
          <p:cNvPr id="133" name="Google Shape;133;g308c620f46d_0_18"/>
          <p:cNvPicPr preferRelativeResize="0"/>
          <p:nvPr/>
        </p:nvPicPr>
        <p:blipFill>
          <a:blip r:embed="rId3">
            <a:alphaModFix/>
          </a:blip>
          <a:stretch>
            <a:fillRect/>
          </a:stretch>
        </p:blipFill>
        <p:spPr>
          <a:xfrm>
            <a:off x="6124025" y="1949875"/>
            <a:ext cx="5734050" cy="3771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g308c620f46d_0_24"/>
          <p:cNvSpPr txBox="1">
            <a:spLocks noGrp="1"/>
          </p:cNvSpPr>
          <p:nvPr>
            <p:ph type="title"/>
          </p:nvPr>
        </p:nvSpPr>
        <p:spPr>
          <a:xfrm>
            <a:off x="97968" y="81640"/>
            <a:ext cx="12094032" cy="715800"/>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3200" dirty="0"/>
              <a:t>Βασικές πολιτικές και κανονισμοί που υποστηρίζουν τον βιώσιμο τουρισμό</a:t>
            </a:r>
            <a:endParaRPr sz="3200" b="0" i="0" u="none" strike="noStrike" cap="none" dirty="0">
              <a:solidFill>
                <a:srgbClr val="F2F2F2"/>
              </a:solidFill>
              <a:latin typeface="Calibri"/>
              <a:ea typeface="Calibri"/>
              <a:cs typeface="Calibri"/>
              <a:sym typeface="Calibri"/>
            </a:endParaRPr>
          </a:p>
        </p:txBody>
      </p:sp>
      <p:sp>
        <p:nvSpPr>
          <p:cNvPr id="139" name="Google Shape;139;g308c620f46d_0_24"/>
          <p:cNvSpPr txBox="1">
            <a:spLocks noGrp="1"/>
          </p:cNvSpPr>
          <p:nvPr>
            <p:ph type="body" idx="1"/>
          </p:nvPr>
        </p:nvSpPr>
        <p:spPr>
          <a:xfrm>
            <a:off x="522025" y="1125925"/>
            <a:ext cx="5312400" cy="5271300"/>
          </a:xfrm>
          <a:prstGeom prst="rect">
            <a:avLst/>
          </a:prstGeom>
          <a:noFill/>
          <a:ln>
            <a:noFill/>
          </a:ln>
        </p:spPr>
        <p:txBody>
          <a:bodyPr spcFirstLastPara="1" wrap="square" lIns="45700" tIns="45700" rIns="45700" bIns="45700" anchor="ctr" anchorCtr="0">
            <a:normAutofit/>
          </a:bodyPr>
          <a:lstStyle/>
          <a:p>
            <a:pPr marL="0" lvl="0" indent="0" algn="l" rtl="0">
              <a:lnSpc>
                <a:spcPct val="107916"/>
              </a:lnSpc>
              <a:spcBef>
                <a:spcPts val="1200"/>
              </a:spcBef>
              <a:spcAft>
                <a:spcPts val="0"/>
              </a:spcAft>
              <a:buNone/>
            </a:pPr>
            <a:r>
              <a:rPr lang="el"/>
              <a:t>5. Διεθνείς Συμφωνίες και Πρότυπα</a:t>
            </a:r>
            <a:endParaRPr sz="1100">
              <a:solidFill>
                <a:srgbClr val="2C2C2C"/>
              </a:solidFill>
            </a:endParaRPr>
          </a:p>
          <a:p>
            <a:pPr marL="0" marR="0" lvl="0" indent="0" algn="l" rtl="0">
              <a:lnSpc>
                <a:spcPct val="107916"/>
              </a:lnSpc>
              <a:spcBef>
                <a:spcPts val="1200"/>
              </a:spcBef>
              <a:spcAft>
                <a:spcPts val="0"/>
              </a:spcAft>
              <a:buNone/>
            </a:pPr>
            <a:r>
              <a:rPr lang="el" sz="1800" b="0">
                <a:solidFill>
                  <a:srgbClr val="616161"/>
                </a:solidFill>
              </a:rPr>
              <a:t>Οι διεθνείς συμφωνίες παρέχουν ένα πλαίσιο για παγκόσμια συνεργασία στον βιώσιμο τουρισμό και καθορίζουν πρότυπα που μπορούν να υιοθετήσουν οι χώρες.</a:t>
            </a:r>
            <a:endParaRPr sz="1800" b="0">
              <a:solidFill>
                <a:srgbClr val="616161"/>
              </a:solidFill>
            </a:endParaRPr>
          </a:p>
          <a:p>
            <a:pPr marL="0" marR="0" lvl="0" indent="0" algn="l" rtl="0">
              <a:lnSpc>
                <a:spcPct val="107916"/>
              </a:lnSpc>
              <a:spcBef>
                <a:spcPts val="1200"/>
              </a:spcBef>
              <a:spcAft>
                <a:spcPts val="0"/>
              </a:spcAft>
              <a:buNone/>
            </a:pPr>
            <a:r>
              <a:rPr lang="el" sz="1800" b="0">
                <a:solidFill>
                  <a:srgbClr val="616161"/>
                </a:solidFill>
              </a:rPr>
              <a:t>Οι χώρες με μνημεία που περιλαμβάνονται στον κατάλογο της UNESCO ενθαρρύνονται να προστατεύουν και να προωθούν αυτές τις περιοχές μέσω πρακτικών βιώσιμου τουρισμού.</a:t>
            </a:r>
            <a:endParaRPr sz="1100" b="0">
              <a:solidFill>
                <a:srgbClr val="2C2C2C"/>
              </a:solidFill>
            </a:endParaRPr>
          </a:p>
          <a:p>
            <a:pPr marL="0" lvl="0" indent="0" algn="l" rtl="0">
              <a:lnSpc>
                <a:spcPct val="107916"/>
              </a:lnSpc>
              <a:spcBef>
                <a:spcPts val="1200"/>
              </a:spcBef>
              <a:spcAft>
                <a:spcPts val="1200"/>
              </a:spcAft>
              <a:buNone/>
            </a:pPr>
            <a:r>
              <a:rPr lang="el" sz="1800">
                <a:solidFill>
                  <a:srgbClr val="616161"/>
                </a:solidFill>
              </a:rPr>
              <a:t>Παγκόσμια Κριτήρια Βιώσιμου Τουρισμού (GSTC): </a:t>
            </a:r>
            <a:r>
              <a:rPr lang="el" sz="1800" b="0">
                <a:solidFill>
                  <a:srgbClr val="616161"/>
                </a:solidFill>
              </a:rPr>
              <a:t>Αυτά τα κριτήρια παρέχουν ένα ολοκληρωμένο σύνολο κατευθυντήριων γραμμών για τον βιώσιμο τουρισμό, βοηθώντας τους προορισμούς και τις επιχειρήσεις να αναπτύξουν υπεύθυνες στρατηγικές για τον τουρισμό.</a:t>
            </a:r>
            <a:endParaRPr sz="1800" b="0">
              <a:solidFill>
                <a:srgbClr val="616161"/>
              </a:solidFill>
            </a:endParaRPr>
          </a:p>
        </p:txBody>
      </p:sp>
      <p:pic>
        <p:nvPicPr>
          <p:cNvPr id="140" name="Google Shape;140;g308c620f46d_0_24"/>
          <p:cNvPicPr preferRelativeResize="0"/>
          <p:nvPr/>
        </p:nvPicPr>
        <p:blipFill>
          <a:blip r:embed="rId3">
            <a:alphaModFix/>
          </a:blip>
          <a:stretch>
            <a:fillRect/>
          </a:stretch>
        </p:blipFill>
        <p:spPr>
          <a:xfrm>
            <a:off x="6124025" y="1949875"/>
            <a:ext cx="5734050" cy="3771900"/>
          </a:xfrm>
          <a:prstGeom prst="rect">
            <a:avLst/>
          </a:prstGeom>
          <a:noFill/>
          <a:ln>
            <a:noFill/>
          </a:ln>
        </p:spPr>
      </p:pic>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770</Words>
  <Application>Microsoft Office PowerPoint</Application>
  <PresentationFormat>Widescreen</PresentationFormat>
  <Paragraphs>82</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Press Start 2P</vt:lpstr>
      <vt:lpstr>Calibri</vt:lpstr>
      <vt:lpstr>Open Sans</vt:lpstr>
      <vt:lpstr>CARDET Course template</vt:lpstr>
      <vt:lpstr>PowerPoint Presentation</vt:lpstr>
      <vt:lpstr>PowerPoint Presentation</vt:lpstr>
      <vt:lpstr>PowerPoint Presentation</vt:lpstr>
      <vt:lpstr>Κατανόηση του ρόλου της πολιτικής και της διακυβέρνησης</vt:lpstr>
      <vt:lpstr>Βασικές πολιτικές και κανονισμοί που υποστηρίζουν τον βιώσιμο τουρισμό</vt:lpstr>
      <vt:lpstr>Βασικές πολιτικές και κανονισμοί που υποστηρίζουν τον βιώσιμο τουρισμό</vt:lpstr>
      <vt:lpstr>Βασικές πολιτικές και κανονισμοί που υποστηρίζουν τον βιώσιμο τουρισμό</vt:lpstr>
      <vt:lpstr>Βασικές πολιτικές και κανονισμοί που υποστηρίζουν τον βιώσιμο τουρισμό</vt:lpstr>
      <vt:lpstr>Βασικές πολιτικές και κανονισμοί που υποστηρίζουν τον βιώσιμο τουρισμό</vt:lpstr>
      <vt:lpstr>Βασικές πολιτικές και κανονισμοί που υποστηρίζουν τον βιώσιμο τουρισμό</vt:lpstr>
      <vt:lpstr>Κατευθυντήριες γραμμές πολιτικής για τον βιώσιμο τουρισμό</vt:lpstr>
      <vt:lpstr>Κατευθυντήριες γραμμές πολιτικής για τον βιώσιμο τουρισμό</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1</cp:revision>
  <dcterms:modified xsi:type="dcterms:W3CDTF">2025-06-18T13:00:05Z</dcterms:modified>
</cp:coreProperties>
</file>